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0" r:id="rId1"/>
    <p:sldMasterId id="2147483681" r:id="rId2"/>
    <p:sldMasterId id="2147483682" r:id="rId3"/>
    <p:sldMasterId id="2147483683" r:id="rId4"/>
  </p:sldMasterIdLst>
  <p:notesMasterIdLst>
    <p:notesMasterId r:id="rId179"/>
  </p:notesMasterIdLst>
  <p:sldIdLst>
    <p:sldId id="256" r:id="rId5"/>
    <p:sldId id="421" r:id="rId6"/>
    <p:sldId id="443" r:id="rId7"/>
    <p:sldId id="569" r:id="rId8"/>
    <p:sldId id="441" r:id="rId9"/>
    <p:sldId id="259" r:id="rId10"/>
    <p:sldId id="260" r:id="rId11"/>
    <p:sldId id="423" r:id="rId12"/>
    <p:sldId id="424" r:id="rId13"/>
    <p:sldId id="425" r:id="rId14"/>
    <p:sldId id="426" r:id="rId15"/>
    <p:sldId id="640" r:id="rId16"/>
    <p:sldId id="428" r:id="rId17"/>
    <p:sldId id="430" r:id="rId18"/>
    <p:sldId id="431" r:id="rId19"/>
    <p:sldId id="432" r:id="rId20"/>
    <p:sldId id="552" r:id="rId21"/>
    <p:sldId id="434" r:id="rId22"/>
    <p:sldId id="553" r:id="rId23"/>
    <p:sldId id="554" r:id="rId24"/>
    <p:sldId id="439" r:id="rId25"/>
    <p:sldId id="558" r:id="rId26"/>
    <p:sldId id="557" r:id="rId27"/>
    <p:sldId id="555" r:id="rId28"/>
    <p:sldId id="556" r:id="rId29"/>
    <p:sldId id="534" r:id="rId30"/>
    <p:sldId id="293" r:id="rId31"/>
    <p:sldId id="593" r:id="rId32"/>
    <p:sldId id="594" r:id="rId33"/>
    <p:sldId id="596" r:id="rId34"/>
    <p:sldId id="597" r:id="rId35"/>
    <p:sldId id="598" r:id="rId36"/>
    <p:sldId id="301" r:id="rId37"/>
    <p:sldId id="302" r:id="rId38"/>
    <p:sldId id="637" r:id="rId39"/>
    <p:sldId id="639" r:id="rId40"/>
    <p:sldId id="564" r:id="rId41"/>
    <p:sldId id="530" r:id="rId42"/>
    <p:sldId id="611" r:id="rId43"/>
    <p:sldId id="469" r:id="rId44"/>
    <p:sldId id="412" r:id="rId45"/>
    <p:sldId id="472" r:id="rId46"/>
    <p:sldId id="413" r:id="rId47"/>
    <p:sldId id="574" r:id="rId48"/>
    <p:sldId id="470" r:id="rId49"/>
    <p:sldId id="605" r:id="rId50"/>
    <p:sldId id="475" r:id="rId51"/>
    <p:sldId id="477" r:id="rId52"/>
    <p:sldId id="478" r:id="rId53"/>
    <p:sldId id="479" r:id="rId54"/>
    <p:sldId id="480" r:id="rId55"/>
    <p:sldId id="481" r:id="rId56"/>
    <p:sldId id="482" r:id="rId57"/>
    <p:sldId id="483" r:id="rId58"/>
    <p:sldId id="529" r:id="rId59"/>
    <p:sldId id="485" r:id="rId60"/>
    <p:sldId id="486" r:id="rId61"/>
    <p:sldId id="606" r:id="rId62"/>
    <p:sldId id="488" r:id="rId63"/>
    <p:sldId id="489" r:id="rId64"/>
    <p:sldId id="490" r:id="rId65"/>
    <p:sldId id="607" r:id="rId66"/>
    <p:sldId id="492" r:id="rId67"/>
    <p:sldId id="493" r:id="rId68"/>
    <p:sldId id="494" r:id="rId69"/>
    <p:sldId id="495" r:id="rId70"/>
    <p:sldId id="608" r:id="rId71"/>
    <p:sldId id="565" r:id="rId72"/>
    <p:sldId id="497" r:id="rId73"/>
    <p:sldId id="498" r:id="rId74"/>
    <p:sldId id="499" r:id="rId75"/>
    <p:sldId id="500" r:id="rId76"/>
    <p:sldId id="609" r:id="rId77"/>
    <p:sldId id="532" r:id="rId78"/>
    <p:sldId id="533" r:id="rId79"/>
    <p:sldId id="566" r:id="rId80"/>
    <p:sldId id="612" r:id="rId81"/>
    <p:sldId id="389" r:id="rId82"/>
    <p:sldId id="390" r:id="rId83"/>
    <p:sldId id="391" r:id="rId84"/>
    <p:sldId id="392" r:id="rId85"/>
    <p:sldId id="393" r:id="rId86"/>
    <p:sldId id="394" r:id="rId87"/>
    <p:sldId id="395" r:id="rId88"/>
    <p:sldId id="396" r:id="rId89"/>
    <p:sldId id="397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405" r:id="rId98"/>
    <p:sldId id="406" r:id="rId99"/>
    <p:sldId id="407" r:id="rId100"/>
    <p:sldId id="408" r:id="rId101"/>
    <p:sldId id="409" r:id="rId102"/>
    <p:sldId id="410" r:id="rId103"/>
    <p:sldId id="411" r:id="rId104"/>
    <p:sldId id="618" r:id="rId105"/>
    <p:sldId id="619" r:id="rId106"/>
    <p:sldId id="414" r:id="rId107"/>
    <p:sldId id="415" r:id="rId108"/>
    <p:sldId id="416" r:id="rId109"/>
    <p:sldId id="417" r:id="rId110"/>
    <p:sldId id="418" r:id="rId111"/>
    <p:sldId id="419" r:id="rId112"/>
    <p:sldId id="420" r:id="rId113"/>
    <p:sldId id="634" r:id="rId114"/>
    <p:sldId id="422" r:id="rId115"/>
    <p:sldId id="621" r:id="rId116"/>
    <p:sldId id="444" r:id="rId117"/>
    <p:sldId id="622" r:id="rId118"/>
    <p:sldId id="542" r:id="rId119"/>
    <p:sldId id="568" r:id="rId120"/>
    <p:sldId id="567" r:id="rId121"/>
    <p:sldId id="292" r:id="rId122"/>
    <p:sldId id="547" r:id="rId123"/>
    <p:sldId id="548" r:id="rId124"/>
    <p:sldId id="549" r:id="rId125"/>
    <p:sldId id="550" r:id="rId126"/>
    <p:sldId id="305" r:id="rId127"/>
    <p:sldId id="306" r:id="rId128"/>
    <p:sldId id="307" r:id="rId129"/>
    <p:sldId id="308" r:id="rId130"/>
    <p:sldId id="641" r:id="rId131"/>
    <p:sldId id="642" r:id="rId132"/>
    <p:sldId id="643" r:id="rId133"/>
    <p:sldId id="644" r:id="rId134"/>
    <p:sldId id="645" r:id="rId135"/>
    <p:sldId id="604" r:id="rId136"/>
    <p:sldId id="647" r:id="rId137"/>
    <p:sldId id="648" r:id="rId138"/>
    <p:sldId id="309" r:id="rId139"/>
    <p:sldId id="310" r:id="rId140"/>
    <p:sldId id="613" r:id="rId141"/>
    <p:sldId id="312" r:id="rId142"/>
    <p:sldId id="313" r:id="rId143"/>
    <p:sldId id="582" r:id="rId144"/>
    <p:sldId id="583" r:id="rId145"/>
    <p:sldId id="584" r:id="rId146"/>
    <p:sldId id="585" r:id="rId147"/>
    <p:sldId id="314" r:id="rId148"/>
    <p:sldId id="315" r:id="rId149"/>
    <p:sldId id="316" r:id="rId150"/>
    <p:sldId id="317" r:id="rId151"/>
    <p:sldId id="318" r:id="rId152"/>
    <p:sldId id="319" r:id="rId153"/>
    <p:sldId id="320" r:id="rId154"/>
    <p:sldId id="321" r:id="rId155"/>
    <p:sldId id="580" r:id="rId156"/>
    <p:sldId id="586" r:id="rId157"/>
    <p:sldId id="322" r:id="rId158"/>
    <p:sldId id="323" r:id="rId159"/>
    <p:sldId id="324" r:id="rId160"/>
    <p:sldId id="325" r:id="rId161"/>
    <p:sldId id="326" r:id="rId162"/>
    <p:sldId id="587" r:id="rId163"/>
    <p:sldId id="327" r:id="rId164"/>
    <p:sldId id="328" r:id="rId165"/>
    <p:sldId id="329" r:id="rId166"/>
    <p:sldId id="330" r:id="rId167"/>
    <p:sldId id="331" r:id="rId168"/>
    <p:sldId id="332" r:id="rId169"/>
    <p:sldId id="333" r:id="rId170"/>
    <p:sldId id="334" r:id="rId171"/>
    <p:sldId id="335" r:id="rId172"/>
    <p:sldId id="581" r:id="rId173"/>
    <p:sldId id="615" r:id="rId174"/>
    <p:sldId id="528" r:id="rId175"/>
    <p:sldId id="649" r:id="rId176"/>
    <p:sldId id="650" r:id="rId177"/>
    <p:sldId id="651" r:id="rId178"/>
  </p:sldIdLst>
  <p:sldSz cx="9144000" cy="6858000" type="screen4x3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imma Belenkaya" initials="" lastIdx="2" clrIdx="0"/>
  <p:cmAuthor id="1" name="Erica Stanoch" initials="" lastIdx="19" clrIdx="1"/>
  <p:cmAuthor id="2" name="Christian Reich" initials="CR" lastIdx="2" clrIdx="2">
    <p:extLst>
      <p:ext uri="{19B8F6BF-5375-455C-9EA6-DF929625EA0E}">
        <p15:presenceInfo xmlns:p15="http://schemas.microsoft.com/office/powerpoint/2012/main" userId="S-1-5-21-3378924584-2267847585-3061742807-322772" providerId="AD"/>
      </p:ext>
    </p:extLst>
  </p:cmAuthor>
  <p:cmAuthor id="3" name="Blacketer, Margaret [JRDUS]" initials="BM[" lastIdx="11" clrIdx="3">
    <p:extLst>
      <p:ext uri="{19B8F6BF-5375-455C-9EA6-DF929625EA0E}">
        <p15:presenceInfo xmlns:p15="http://schemas.microsoft.com/office/powerpoint/2012/main" userId="S-1-5-21-1614895754-2146847981-1606980848-1317365" providerId="AD"/>
      </p:ext>
    </p:extLst>
  </p:cmAuthor>
  <p:cmAuthor id="4" name="Van Zandt, Mui (Rancho Cordova)" initials="VZM(C" lastIdx="1" clrIdx="4">
    <p:extLst>
      <p:ext uri="{19B8F6BF-5375-455C-9EA6-DF929625EA0E}">
        <p15:presenceInfo xmlns:p15="http://schemas.microsoft.com/office/powerpoint/2012/main" userId="S-1-5-21-3378924584-2267847585-3061742807-384222" providerId="AD"/>
      </p:ext>
    </p:extLst>
  </p:cmAuthor>
  <p:cmAuthor id="5" name="Blacketer, Clair" initials="CB" lastIdx="1" clrIdx="5">
    <p:extLst>
      <p:ext uri="{19B8F6BF-5375-455C-9EA6-DF929625EA0E}">
        <p15:presenceInfo xmlns:p15="http://schemas.microsoft.com/office/powerpoint/2012/main" userId="Blacketer, Cla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25A"/>
    <a:srgbClr val="FFFFFF"/>
    <a:srgbClr val="D41C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2047A0-5F8A-4BBE-AB60-A37E5D643FF8}">
  <a:tblStyle styleId="{282047A0-5F8A-4BBE-AB60-A37E5D643FF8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969E380D-7EF0-46B0-BE8E-688EA0314A7F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47" autoAdjust="0"/>
    <p:restoredTop sz="80462" autoAdjust="0"/>
  </p:normalViewPr>
  <p:slideViewPr>
    <p:cSldViewPr>
      <p:cViewPr varScale="1">
        <p:scale>
          <a:sx n="89" d="100"/>
          <a:sy n="89" d="100"/>
        </p:scale>
        <p:origin x="1764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75" Type="http://schemas.openxmlformats.org/officeDocument/2006/relationships/slide" Target="slides/slide171.xml"/><Relationship Id="rId170" Type="http://schemas.openxmlformats.org/officeDocument/2006/relationships/slide" Target="slides/slide166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181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72" Type="http://schemas.openxmlformats.org/officeDocument/2006/relationships/slide" Target="slides/slide168.xml"/><Relationship Id="rId180" Type="http://schemas.openxmlformats.org/officeDocument/2006/relationships/commentAuthors" Target="commentAuthor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[Book1]Sheet5!PivotTable2</c:name>
    <c:fmtId val="-1"/>
  </c:pivotSource>
  <c:chart>
    <c:title>
      <c:tx>
        <c:rich>
          <a:bodyPr/>
          <a:lstStyle/>
          <a:p>
            <a:pPr>
              <a:defRPr sz="2800"/>
            </a:pPr>
            <a:r>
              <a:rPr lang="en-US" sz="2800" dirty="0">
                <a:solidFill>
                  <a:srgbClr val="20425A"/>
                </a:solidFill>
              </a:rPr>
              <a:t>Number of FDA-caused</a:t>
            </a:r>
            <a:r>
              <a:rPr lang="en-US" sz="2800" baseline="0" dirty="0">
                <a:solidFill>
                  <a:srgbClr val="20425A"/>
                </a:solidFill>
              </a:rPr>
              <a:t> </a:t>
            </a:r>
            <a:r>
              <a:rPr lang="en-US" sz="2800" dirty="0">
                <a:solidFill>
                  <a:srgbClr val="20425A"/>
                </a:solidFill>
              </a:rPr>
              <a:t>Withdrawals </a:t>
            </a:r>
          </a:p>
        </c:rich>
      </c:tx>
      <c:layout>
        <c:manualLayout>
          <c:xMode val="edge"/>
          <c:yMode val="edge"/>
          <c:x val="0.14102408251600132"/>
          <c:y val="0"/>
        </c:manualLayout>
      </c:layout>
      <c:overlay val="0"/>
    </c:title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marker>
            <c:symbol val="none"/>
          </c:marker>
          <c:cat>
            <c:strRef>
              <c:f>Sheet5!$A$4:$A$9</c:f>
              <c:strCache>
                <c:ptCount val="5"/>
                <c:pt idx="0">
                  <c:v>1960ies</c:v>
                </c:pt>
                <c:pt idx="1">
                  <c:v>1970ies</c:v>
                </c:pt>
                <c:pt idx="2">
                  <c:v>1980ies</c:v>
                </c:pt>
                <c:pt idx="3">
                  <c:v>1990ies</c:v>
                </c:pt>
                <c:pt idx="4">
                  <c:v>2000ies</c:v>
                </c:pt>
              </c:strCache>
            </c:strRef>
          </c:cat>
          <c:val>
            <c:numRef>
              <c:f>Sheet5!$B$4:$B$9</c:f>
              <c:numCache>
                <c:formatCode>General</c:formatCode>
                <c:ptCount val="5"/>
                <c:pt idx="0">
                  <c:v>8</c:v>
                </c:pt>
                <c:pt idx="1">
                  <c:v>10</c:v>
                </c:pt>
                <c:pt idx="2">
                  <c:v>13</c:v>
                </c:pt>
                <c:pt idx="3">
                  <c:v>6</c:v>
                </c:pt>
                <c:pt idx="4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A8-46D7-8FDC-C900B4A654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907328"/>
        <c:axId val="61908864"/>
      </c:lineChart>
      <c:catAx>
        <c:axId val="61907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 baseline="0">
                <a:solidFill>
                  <a:srgbClr val="20425A"/>
                </a:solidFill>
              </a:defRPr>
            </a:pPr>
            <a:endParaRPr lang="en-US"/>
          </a:p>
        </c:txPr>
        <c:crossAx val="61908864"/>
        <c:crosses val="autoZero"/>
        <c:auto val="1"/>
        <c:lblAlgn val="ctr"/>
        <c:lblOffset val="100"/>
        <c:noMultiLvlLbl val="0"/>
      </c:catAx>
      <c:valAx>
        <c:axId val="619088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aseline="0">
                <a:solidFill>
                  <a:srgbClr val="20425A"/>
                </a:solidFill>
              </a:defRPr>
            </a:pPr>
            <a:endParaRPr lang="en-US"/>
          </a:p>
        </c:txPr>
        <c:crossAx val="619073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1" y="1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24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8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372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495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62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744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9867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6992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0938" y="1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24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8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372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495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62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744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9867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6992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1" y="8829968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24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8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372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495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62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744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9867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6992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0938" y="8829968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40781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healthcaredelivery.cancer.gov/seermedicare/medicare/claims.html?&amp;url=/seermedicare/medicare/claims.html" TargetMode="External"/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0874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38162E-D53F-4852-A536-A1EE197B803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492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Shape 127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75" name="Shape 127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6591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Shape 128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Shape 128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85" name="Shape 128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4804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Shape 129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99" name="Shape 129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04061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Shape 130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Shape 130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09" name="Shape 130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91992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017" name="Shape 101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12754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Shape 132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21" name="Shape 1321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2321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38" name="Shape 133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018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hape 134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Shape 134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48" name="Shape 134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25905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Shape 135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59" name="Shape 135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75000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hape 136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Shape 13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70" name="Shape 1370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63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5470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hape 138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Shape 138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84" name="Shape 1384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1539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Shape 140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Shape 140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05" name="Shape 140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24668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Shape 14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Shape 141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17" name="Shape 141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6289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Shape 142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28" name="Shape 142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530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Shape 143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Shape 143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38" name="Shape 143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736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745" name="Shape 74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74158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094123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915213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091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009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67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6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09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28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3355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56" name="Shape 85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706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770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70" name="Shape 8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2535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8560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3970938" y="8829968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74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9857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22410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DFC2D1-C35B-44E3-81B5-46E31EEB6DF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57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877168BC-20B6-4079-8547-551ADF23EFC5}" type="slidenum">
              <a:rPr lang="en-US" sz="1300"/>
              <a:pPr algn="r"/>
              <a:t>46</a:t>
            </a:fld>
            <a:endParaRPr lang="en-US" sz="13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8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Suggestion is to add the concept ID to the beginning here to make it more clear that they are </a:t>
            </a:r>
            <a:r>
              <a:rPr lang="en-US"/>
              <a:t>all different codes.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48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7662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Shape 144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47" name="Shape 144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28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62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4648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Shape 144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47" name="Shape 144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550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  Reminder to show ATHENA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74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9941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683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  You will need to be able to explain why A10BD14 does not map to anything, but has ATC to RxNorm relationships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75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4177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3970938" y="8829968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4589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baseline="0" dirty="0"/>
              <a:t>.  </a:t>
            </a: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268433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Shape 688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79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38423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3795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Health Insurance Claim Form (HCFA1500) and Universal Billing form (UB-92). Health care services provided by a single practitioner or practitioner groups are submitted for payments on the HCFA-1500 form, while hospital inpatient and acute care outpatient services are submitted for payments on the UB-92 format.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9434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40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159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852053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99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86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270009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39" name="Shape 539"/>
          <p:cNvSpPr txBox="1">
            <a:spLocks noGrp="1"/>
          </p:cNvSpPr>
          <p:nvPr>
            <p:ph type="sldNum" idx="12"/>
          </p:nvPr>
        </p:nvSpPr>
        <p:spPr>
          <a:xfrm>
            <a:off x="3970938" y="8829968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646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837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010182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49322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8660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022064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Conditions are records of a person suggesting the presence of a disease or medical condition stated as a diagnosis, a sign or a symptom, which is either observed by a Provider or reported by the patient.</a:t>
            </a:r>
            <a:endParaRPr dirty="0"/>
          </a:p>
        </p:txBody>
      </p:sp>
      <p:sp>
        <p:nvSpPr>
          <p:cNvPr id="571" name="Shape 57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017670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0407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38573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9448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091705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5553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330057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195068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2501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814053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298242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028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792813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603" name="Shape 60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76252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14437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271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/>
              <a:t>health &amp; productivity management data</a:t>
            </a: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91928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/>
              <a:t>This is a data</a:t>
            </a:r>
            <a:r>
              <a:rPr lang="en-US" baseline="0" dirty="0"/>
              <a:t> diagram/data model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dirty="0"/>
              <a:t>Everything</a:t>
            </a:r>
            <a:r>
              <a:rPr lang="en-US" baseline="0" dirty="0"/>
              <a:t> starts with a person, again, making this patient centric.  </a:t>
            </a: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229222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665" name="Shape 66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33640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654773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/>
        </p:nvSpPr>
        <p:spPr>
          <a:xfrm>
            <a:off x="3970938" y="8831581"/>
            <a:ext cx="3037799" cy="463200"/>
          </a:xfrm>
          <a:prstGeom prst="rect">
            <a:avLst/>
          </a:prstGeom>
          <a:noFill/>
          <a:ln>
            <a:noFill/>
          </a:ln>
        </p:spPr>
        <p:txBody>
          <a:bodyPr lIns="94035" tIns="47017" rIns="94035" bIns="47017" anchor="b" anchorCtr="0">
            <a:noAutofit/>
          </a:bodyPr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chemeClr val="dk1"/>
                </a:buClr>
                <a:buSzPct val="25000"/>
              </a:pPr>
              <a:t>113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Shape 6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74" name="Shape 67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1700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05022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115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21847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Shape 144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47" name="Shape 144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456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745" name="Shape 74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9103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Shape 1498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real observational databases, all containing an inpatient admission for a patient with a diagnosis of ‘acute subendocardial infarction’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a single table name the same…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a single variable name the same….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table structures (rows vs. columns)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conventions (with and without decimal points)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coding schemes (ICD9 vs. ICD10)</a:t>
            </a:r>
          </a:p>
          <a:p>
            <a:endParaRPr lang="en-US" dirty="0"/>
          </a:p>
        </p:txBody>
      </p:sp>
      <p:sp>
        <p:nvSpPr>
          <p:cNvPr id="1499" name="Shape 149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405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3970938" y="8829968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925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r>
              <a:rPr lang="en-US" dirty="0"/>
              <a:t>Other common data models may provide guidance only on structure. OMOP CDM standardizes content also.</a:t>
            </a:r>
          </a:p>
          <a:p>
            <a:pPr marL="457124" indent="-228562">
              <a:buChar char="●"/>
            </a:pPr>
            <a:r>
              <a:rPr lang="en-US" dirty="0"/>
              <a:t>ICD9 codes (without decimal)</a:t>
            </a:r>
          </a:p>
          <a:p>
            <a:pPr marL="914248" lvl="1" indent="-228562">
              <a:buChar char="○"/>
            </a:pPr>
            <a:r>
              <a:rPr lang="en-US" dirty="0"/>
              <a:t>41071 = 410.71: Subendocardial infarction, initial episode of care</a:t>
            </a:r>
          </a:p>
          <a:p>
            <a:pPr marL="914248" lvl="1" indent="-228562">
              <a:buChar char="○"/>
            </a:pPr>
            <a:r>
              <a:rPr lang="en-US" dirty="0"/>
              <a:t>4241= 424.1: Aortic valve disorders</a:t>
            </a:r>
          </a:p>
          <a:p>
            <a:pPr marL="914248" lvl="1" indent="-228562">
              <a:buChar char="○"/>
            </a:pPr>
            <a:r>
              <a:rPr lang="en-US" dirty="0"/>
              <a:t>V5881 = V58.81: Fitting and adjustment of vascular catheter</a:t>
            </a:r>
          </a:p>
        </p:txBody>
      </p:sp>
      <p:sp>
        <p:nvSpPr>
          <p:cNvPr id="1510" name="Shape 151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32267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Shape 1522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523" name="Shape 152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41994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Shape 1533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534" name="Shape 153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83711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86" name="Shape 886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1174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r>
              <a:rPr lang="en-US" u="sng" dirty="0">
                <a:solidFill>
                  <a:schemeClr val="hlink"/>
                </a:solidFill>
                <a:hlinkClick r:id="rId3"/>
              </a:rPr>
              <a:t>http://healthcaredelivery.cancer.gov/seermedicare/medicare/claims.html?&amp;url=/seermedicare/medicare/claims.html#carrier</a:t>
            </a:r>
          </a:p>
          <a:p>
            <a:endParaRPr dirty="0"/>
          </a:p>
        </p:txBody>
      </p:sp>
      <p:sp>
        <p:nvSpPr>
          <p:cNvPr id="896" name="Shape 896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33939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Shape 91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911" name="Shape 911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7369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Shape 92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930" name="Shape 930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6427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56" name="Shape 85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588062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954013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70" name="Shape 8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7367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520" y="4561228"/>
            <a:ext cx="5852160" cy="4320213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en-US" sz="1000" dirty="0">
              <a:latin typeface="Arial" charset="0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19845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017" name="Shape 101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70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Shape 102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028" name="Shape 102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3472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04074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Shape 112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29" name="Shape 112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061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Shape 113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38" name="Shape 113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5265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99" name="Shape 119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103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99" name="Shape 119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40587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99" name="Shape 119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99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017" name="Shape 101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7425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Shape 114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50" name="Shape 1150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553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976340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Shape 117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74" name="Shape 1174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16094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Shape 118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90" name="Shape 1190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12517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99" name="Shape 119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2073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Shape 120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08" name="Shape 120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6886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Shape 121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20" name="Shape 1220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1454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Shape 123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Shape 123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32" name="Shape 1232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6800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Shape 124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42" name="Shape 1242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248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Shape 124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42" name="Shape 1242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482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017" name="Shape 101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3928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Shape 125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56" name="Shape 1256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3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7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560"/>
              </a:spcBef>
              <a:buClr>
                <a:srgbClr val="153153"/>
              </a:buClr>
              <a:buFont typeface="Arial"/>
              <a:buNone/>
              <a:defRPr sz="2800" b="0" i="0" u="none" strike="noStrike" cap="none">
                <a:solidFill>
                  <a:srgbClr val="153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" name="Shape 16" descr="C:\Users\pryan4\Downloads\want-impact-public-health-help-shape-journey-ahead\OHDSI logo with text - vertical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8600" y="1875375"/>
            <a:ext cx="2682874" cy="32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/>
          <p:nvPr/>
        </p:nvSpPr>
        <p:spPr>
          <a:xfrm>
            <a:off x="0" y="6400800"/>
            <a:ext cx="9144000" cy="76199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6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6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/>
          <p:nvPr/>
        </p:nvSpPr>
        <p:spPr>
          <a:xfrm>
            <a:off x="0" y="6400801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0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OHDSI Them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0" y="6400801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0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560"/>
              </a:spcBef>
              <a:buClr>
                <a:srgbClr val="153153"/>
              </a:buClr>
              <a:buFont typeface="Arial"/>
              <a:buNone/>
              <a:defRPr sz="2800" b="0" i="0" u="none" strike="noStrike" cap="none">
                <a:solidFill>
                  <a:srgbClr val="153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5" name="Shape 95" descr="C:\Users\pryan4\Downloads\want-impact-public-health-help-shape-journey-ahead\OHDSI logo with text - vertical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8600" y="1875375"/>
            <a:ext cx="2682900" cy="32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Shape 101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Shape 113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9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Shape 122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Shape 126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Shape 135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53153"/>
              </a:buClr>
              <a:buFont typeface="Arial"/>
              <a:buNone/>
              <a:defRPr sz="2800" b="0" i="0" u="none" strike="noStrike" cap="none">
                <a:solidFill>
                  <a:srgbClr val="153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0" name="Shape 140" descr="C:\Users\pryan4\Downloads\want-impact-public-health-help-shape-journey-ahead\OHDSI logo with text - vertical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8600" y="1875375"/>
            <a:ext cx="2682900" cy="32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6400800"/>
            <a:ext cx="9144000" cy="76199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Shape 22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583" cy="125736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r">
              <a:defRPr/>
            </a:lvl1pPr>
          </a:lstStyle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sz="12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Shape 153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Shape 162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Shape 166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219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6400800"/>
            <a:ext cx="9144000" cy="76199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Shape 29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583" cy="12573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/>
          <p:nvPr/>
        </p:nvSpPr>
        <p:spPr>
          <a:xfrm>
            <a:off x="0" y="6400800"/>
            <a:ext cx="9144000" cy="76199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Shape 38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583" cy="125736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6400800"/>
            <a:ext cx="9144000" cy="76199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Shape 47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583" cy="12573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Shape 135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3658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/>
          <p:nvPr/>
        </p:nvSpPr>
        <p:spPr>
          <a:xfrm>
            <a:off x="0" y="6400801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0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/>
          <p:nvPr/>
        </p:nvSpPr>
        <p:spPr>
          <a:xfrm>
            <a:off x="0" y="6400801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Shape 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0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-US" sz="13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8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-US" sz="13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-US" sz="13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4" r:id="rId4"/>
    <p:sldLayoutId id="214748366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-US" sz="13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8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HDSI/CommonDataModel/wiki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hdsi.org/web/wiki/doku.php?id=projects:workgroups:cdm-wg" TargetMode="External"/><Relationship Id="rId2" Type="http://schemas.openxmlformats.org/officeDocument/2006/relationships/hyperlink" Target="https://github.com/OHDSI/CommonDataModel" TargetMode="External"/><Relationship Id="rId1" Type="http://schemas.openxmlformats.org/officeDocument/2006/relationships/slideLayout" Target="../slideLayouts/slideLayout20.xml"/><Relationship Id="rId4" Type="http://schemas.openxmlformats.org/officeDocument/2006/relationships/hyperlink" Target="mailto:mblacke@its.jnj.com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hdsi.org/web/atlas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4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43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ohdsi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7" Type="http://schemas.openxmlformats.org/officeDocument/2006/relationships/image" Target="../media/image89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image" Target="../media/image10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ctrTitle"/>
          </p:nvPr>
        </p:nvSpPr>
        <p:spPr>
          <a:xfrm>
            <a:off x="2362200" y="1016401"/>
            <a:ext cx="6096000" cy="2183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b="1" dirty="0"/>
              <a:t>OMOP Common Data Model and Standardized Vocabularies</a:t>
            </a:r>
            <a:endParaRPr lang="en-US" sz="36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218">
            <a:extLst>
              <a:ext uri="{FF2B5EF4-FFF2-40B4-BE49-F238E27FC236}">
                <a16:creationId xmlns:a16="http://schemas.microsoft.com/office/drawing/2014/main" id="{E64D337F-F011-411F-BC71-A5614BE587C9}"/>
              </a:ext>
            </a:extLst>
          </p:cNvPr>
          <p:cNvSpPr txBox="1">
            <a:spLocks/>
          </p:cNvSpPr>
          <p:nvPr/>
        </p:nvSpPr>
        <p:spPr>
          <a:xfrm>
            <a:off x="3581400" y="3209731"/>
            <a:ext cx="3276600" cy="20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53153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153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17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8F61D-12B7-4F6A-8077-2E7BD638F8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2200" y="3200400"/>
            <a:ext cx="6096000" cy="2590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2000" dirty="0"/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r>
              <a:rPr lang="en-US" sz="2000" dirty="0"/>
              <a:t>Christian Reich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r>
              <a:rPr lang="en-US" sz="2000" dirty="0"/>
              <a:t>Erica A. Voss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r>
              <a:rPr lang="en-US" sz="2000" dirty="0"/>
              <a:t>Mui van Zandt 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r>
              <a:rPr lang="en-US" sz="2000" dirty="0"/>
              <a:t>Clair Blacketer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CCE5068-5234-4D90-9CD2-41572470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543800" cy="838200"/>
          </a:xfrm>
        </p:spPr>
        <p:txBody>
          <a:bodyPr>
            <a:normAutofit/>
          </a:bodyPr>
          <a:lstStyle/>
          <a:p>
            <a:r>
              <a:rPr lang="en-US" dirty="0"/>
              <a:t>OMOP Experiment 1 (2009-2010)</a:t>
            </a:r>
          </a:p>
        </p:txBody>
      </p:sp>
      <p:sp>
        <p:nvSpPr>
          <p:cNvPr id="561188" name="Rectangle 4"/>
          <p:cNvSpPr>
            <a:spLocks noChangeArrowheads="1"/>
          </p:cNvSpPr>
          <p:nvPr/>
        </p:nvSpPr>
        <p:spPr bwMode="auto">
          <a:xfrm>
            <a:off x="6019800" y="838200"/>
            <a:ext cx="20574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rgbClr val="2042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OMOP Methods Library</a:t>
            </a:r>
            <a:endParaRPr lang="en-US" sz="1600" b="1" dirty="0">
              <a:solidFill>
                <a:srgbClr val="20425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1189" name="Rectangle 5"/>
          <p:cNvSpPr>
            <a:spLocks noChangeArrowheads="1"/>
          </p:cNvSpPr>
          <p:nvPr/>
        </p:nvSpPr>
        <p:spPr bwMode="auto">
          <a:xfrm>
            <a:off x="6445986" y="1143000"/>
            <a:ext cx="1066800" cy="609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Inception</a:t>
            </a:r>
            <a:b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cohort</a:t>
            </a:r>
          </a:p>
        </p:txBody>
      </p:sp>
      <p:sp>
        <p:nvSpPr>
          <p:cNvPr id="561190" name="Rectangle 6"/>
          <p:cNvSpPr>
            <a:spLocks noChangeArrowheads="1"/>
          </p:cNvSpPr>
          <p:nvPr/>
        </p:nvSpPr>
        <p:spPr bwMode="auto">
          <a:xfrm>
            <a:off x="6598386" y="1524000"/>
            <a:ext cx="1066800" cy="6096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 control</a:t>
            </a:r>
          </a:p>
        </p:txBody>
      </p:sp>
      <p:sp>
        <p:nvSpPr>
          <p:cNvPr id="561191" name="Rectangle 7"/>
          <p:cNvSpPr>
            <a:spLocks noChangeArrowheads="1"/>
          </p:cNvSpPr>
          <p:nvPr/>
        </p:nvSpPr>
        <p:spPr bwMode="auto">
          <a:xfrm>
            <a:off x="6750786" y="1752600"/>
            <a:ext cx="1066800" cy="609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Logistic</a:t>
            </a:r>
            <a:b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429000" y="1943100"/>
            <a:ext cx="2209800" cy="1409700"/>
            <a:chOff x="1008" y="1800"/>
            <a:chExt cx="1392" cy="888"/>
          </a:xfrm>
        </p:grpSpPr>
        <p:sp>
          <p:nvSpPr>
            <p:cNvPr id="561177" name="Rectangle 23"/>
            <p:cNvSpPr>
              <a:spLocks noChangeArrowheads="1"/>
            </p:cNvSpPr>
            <p:nvPr/>
          </p:nvSpPr>
          <p:spPr bwMode="auto">
            <a:xfrm>
              <a:off x="1008" y="1800"/>
              <a:ext cx="1392" cy="8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>
                  <a:solidFill>
                    <a:srgbClr val="20425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Common Data Model</a:t>
              </a:r>
            </a:p>
          </p:txBody>
        </p:sp>
        <p:pic>
          <p:nvPicPr>
            <p:cNvPr id="561178" name="Picture 2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56" y="2016"/>
              <a:ext cx="1296" cy="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80955" name="AutoShape 27"/>
          <p:cNvSpPr>
            <a:spLocks noChangeArrowheads="1"/>
          </p:cNvSpPr>
          <p:nvPr/>
        </p:nvSpPr>
        <p:spPr bwMode="auto">
          <a:xfrm rot="5400000">
            <a:off x="3848100" y="1485900"/>
            <a:ext cx="457200" cy="381000"/>
          </a:xfrm>
          <a:custGeom>
            <a:avLst/>
            <a:gdLst>
              <a:gd name="T0" fmla="*/ 320167 w 21600"/>
              <a:gd name="T1" fmla="*/ 0 h 21600"/>
              <a:gd name="T2" fmla="*/ 320167 w 21600"/>
              <a:gd name="T3" fmla="*/ 214454 h 21600"/>
              <a:gd name="T4" fmla="*/ 68516 w 21600"/>
              <a:gd name="T5" fmla="*/ 381000 h 21600"/>
              <a:gd name="T6" fmla="*/ 457200 w 21600"/>
              <a:gd name="T7" fmla="*/ 10722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0956" name="AutoShape 28"/>
          <p:cNvSpPr>
            <a:spLocks noChangeArrowheads="1"/>
          </p:cNvSpPr>
          <p:nvPr/>
        </p:nvSpPr>
        <p:spPr bwMode="auto">
          <a:xfrm rot="16200000" flipH="1">
            <a:off x="4762500" y="1485900"/>
            <a:ext cx="457200" cy="381000"/>
          </a:xfrm>
          <a:custGeom>
            <a:avLst/>
            <a:gdLst>
              <a:gd name="T0" fmla="*/ 320167 w 21600"/>
              <a:gd name="T1" fmla="*/ 0 h 21600"/>
              <a:gd name="T2" fmla="*/ 320167 w 21600"/>
              <a:gd name="T3" fmla="*/ 214454 h 21600"/>
              <a:gd name="T4" fmla="*/ 68516 w 21600"/>
              <a:gd name="T5" fmla="*/ 381000 h 21600"/>
              <a:gd name="T6" fmla="*/ 457200 w 21600"/>
              <a:gd name="T7" fmla="*/ 10722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0957" name="AutoShape 29"/>
          <p:cNvSpPr>
            <a:spLocks noChangeArrowheads="1"/>
          </p:cNvSpPr>
          <p:nvPr/>
        </p:nvSpPr>
        <p:spPr bwMode="auto">
          <a:xfrm>
            <a:off x="4419600" y="3429000"/>
            <a:ext cx="228600" cy="304800"/>
          </a:xfrm>
          <a:prstGeom prst="down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>
            <a:prstTxWarp prst="textNoShape">
              <a:avLst/>
            </a:prstTxWarp>
          </a:bodyPr>
          <a:lstStyle/>
          <a:p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1167" name="Picture 40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609600" y="838200"/>
            <a:ext cx="2514600" cy="1641475"/>
          </a:xfrm>
        </p:spPr>
      </p:pic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6" cstate="print"/>
          <a:srcRect b="21154"/>
          <a:stretch>
            <a:fillRect/>
          </a:stretch>
        </p:blipFill>
        <p:spPr bwMode="auto">
          <a:xfrm>
            <a:off x="457200" y="3733800"/>
            <a:ext cx="8385994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838200" y="2514600"/>
            <a:ext cx="17828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data sources 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Claims and EHRs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200M+ lives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19800" y="2514600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 methods 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Epidemiology designs 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Statistical approaches adapted for longitudinal 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33800" y="914400"/>
            <a:ext cx="1798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Open-source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Standards-based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E07FB2-E6E8-4D9A-8B0A-D7DF360ED1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</a:t>
            </a:fld>
            <a:endParaRPr lang="en-US" sz="12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95878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740523"/>
              </p:ext>
            </p:extLst>
          </p:nvPr>
        </p:nvGraphicFramePr>
        <p:xfrm>
          <a:off x="1524000" y="1397000"/>
          <a:ext cx="6096000" cy="482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drug_exposure_id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40162494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drug_exposure_start_date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2007-02-01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drug_exposure_end_date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2007-02-08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701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verbatim_end_date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83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38000183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refills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31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days_supply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601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54348001301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8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45904353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65486180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CA352A-4507-4F90-9D40-3325A70746EC}"/>
              </a:ext>
            </a:extLst>
          </p:cNvPr>
          <p:cNvSpPr txBox="1"/>
          <p:nvPr/>
        </p:nvSpPr>
        <p:spPr>
          <a:xfrm>
            <a:off x="6220965" y="4023380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Prescription dispensed in pharmacy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5328D-8509-452D-A5D2-4A94128A30B6}"/>
              </a:ext>
            </a:extLst>
          </p:cNvPr>
          <p:cNvSpPr txBox="1"/>
          <p:nvPr/>
        </p:nvSpPr>
        <p:spPr>
          <a:xfrm>
            <a:off x="6111470" y="244858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Acetaminophen 500 MG / Hydrocodone Bitartrate 5 MG Oral Tablet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44F90-4DC7-4C54-9D52-D5526C7BF90B}"/>
              </a:ext>
            </a:extLst>
          </p:cNvPr>
          <p:cNvSpPr txBox="1"/>
          <p:nvPr/>
        </p:nvSpPr>
        <p:spPr>
          <a:xfrm>
            <a:off x="6220965" y="3149537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Drug_exposure_start_date + days_supply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F44B5-3174-43E2-99A5-F53E44B296B0}"/>
              </a:ext>
            </a:extLst>
          </p:cNvPr>
          <p:cNvSpPr txBox="1"/>
          <p:nvPr/>
        </p:nvSpPr>
        <p:spPr>
          <a:xfrm>
            <a:off x="6434295" y="547995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NDC 11-digit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9CF0F-D1C4-483F-8335-B2BB6FE839CF}"/>
              </a:ext>
            </a:extLst>
          </p:cNvPr>
          <p:cNvSpPr txBox="1"/>
          <p:nvPr/>
        </p:nvSpPr>
        <p:spPr>
          <a:xfrm>
            <a:off x="6117331" y="5801380"/>
            <a:ext cx="3102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Acetaminophen 500 MG / Hydrocodone Bitartrate 5 MG Oral Tablet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AECEF6-0ECE-45EC-94B0-492584CD5C8D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</p:spTree>
    <p:extLst>
      <p:ext uri="{BB962C8B-B14F-4D97-AF65-F5344CB8AC3E}">
        <p14:creationId xmlns:p14="http://schemas.microsoft.com/office/powerpoint/2010/main" val="27591069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1066800" y="152400"/>
            <a:ext cx="7620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PROCEDURE_OCCURRENCE</a:t>
            </a:r>
          </a:p>
        </p:txBody>
      </p:sp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3962400" y="1219200"/>
            <a:ext cx="4724400" cy="49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0188" lvl="0" indent="-228600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97350"/>
              <a:buFont typeface="Arial"/>
              <a:buChar char="•"/>
            </a:pPr>
            <a:r>
              <a:rPr lang="en-US" sz="2400" dirty="0"/>
              <a:t>Contains records of activities or processes ordered by, or carried out by, a healthcare provider on the patient to have a diagnostic or therapeutic purpose</a:t>
            </a: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97350"/>
              <a:buFont typeface="Arial"/>
              <a:buChar char="•"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9735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Vocabularies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include</a:t>
            </a: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 CPT-4, HCPCS, ICD-9 Procedures, ICD-10 Procedures, LOINC, SNOMED</a:t>
            </a:r>
          </a:p>
          <a:p>
            <a:pPr marL="230188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97350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286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735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Procedures have the least standardized vocabularies that  causes some redundancy</a:t>
            </a:r>
          </a:p>
        </p:txBody>
      </p:sp>
      <p:sp>
        <p:nvSpPr>
          <p:cNvPr id="568" name="Shape 56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B8DE7E-46F8-41C8-81D7-B67836ACA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7800"/>
            <a:ext cx="285471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330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11920" y="2086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F58E7D7-5449-41B3-B18C-F90AC814534C}"/>
              </a:ext>
            </a:extLst>
          </p:cNvPr>
          <p:cNvSpPr/>
          <p:nvPr/>
        </p:nvSpPr>
        <p:spPr>
          <a:xfrm>
            <a:off x="3859608" y="2559610"/>
            <a:ext cx="1194755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942475C-AD4D-4051-8458-0082172A11BF}"/>
              </a:ext>
            </a:extLst>
          </p:cNvPr>
          <p:cNvSpPr/>
          <p:nvPr/>
        </p:nvSpPr>
        <p:spPr>
          <a:xfrm>
            <a:off x="7263445" y="3753896"/>
            <a:ext cx="1194755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D5DDB89-C7EC-4D99-AAC1-8DED12D23F6D}"/>
              </a:ext>
            </a:extLst>
          </p:cNvPr>
          <p:cNvSpPr/>
          <p:nvPr/>
        </p:nvSpPr>
        <p:spPr>
          <a:xfrm>
            <a:off x="8229600" y="4373544"/>
            <a:ext cx="859877" cy="51751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83D081E-B1D4-4D1D-8CF6-0B718AEE822B}"/>
              </a:ext>
            </a:extLst>
          </p:cNvPr>
          <p:cNvSpPr/>
          <p:nvPr/>
        </p:nvSpPr>
        <p:spPr>
          <a:xfrm>
            <a:off x="2747112" y="2993364"/>
            <a:ext cx="967113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61" name="Slide Number Placeholder 2">
            <a:extLst>
              <a:ext uri="{FF2B5EF4-FFF2-40B4-BE49-F238E27FC236}">
                <a16:creationId xmlns:a16="http://schemas.microsoft.com/office/drawing/2014/main" id="{059742AF-34A6-447D-B7BB-95F454E0E34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23441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PROCEDURE_OCCURRENCE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535354"/>
              </p:ext>
            </p:extLst>
          </p:nvPr>
        </p:nvGraphicFramePr>
        <p:xfrm>
          <a:off x="1524000" y="1397000"/>
          <a:ext cx="6096000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2211740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2008-04-08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38000267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76700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31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2211740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6017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92088-65BC-406E-8064-60BA6C8B1463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88ED5-226B-49D5-B01C-74D2F4132BF4}"/>
              </a:ext>
            </a:extLst>
          </p:cNvPr>
          <p:cNvSpPr txBox="1"/>
          <p:nvPr/>
        </p:nvSpPr>
        <p:spPr>
          <a:xfrm>
            <a:off x="6248400" y="2440741"/>
            <a:ext cx="289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Ultrasound, abdominal, real time with image documentation; complete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A3223-F091-4F73-9450-300EC7F819B3}"/>
              </a:ext>
            </a:extLst>
          </p:cNvPr>
          <p:cNvSpPr txBox="1"/>
          <p:nvPr/>
        </p:nvSpPr>
        <p:spPr>
          <a:xfrm>
            <a:off x="6248400" y="3282116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Outpatient detail - 1st 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A3B531-4AD5-4021-B953-D003FE6C4442}"/>
              </a:ext>
            </a:extLst>
          </p:cNvPr>
          <p:cNvSpPr txBox="1"/>
          <p:nvPr/>
        </p:nvSpPr>
        <p:spPr>
          <a:xfrm>
            <a:off x="6150869" y="4414382"/>
            <a:ext cx="289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Ultrasound, abdominal, real time with image documentation; complete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9148A-3656-4461-95E4-694E9A471BD6}"/>
              </a:ext>
            </a:extLst>
          </p:cNvPr>
          <p:cNvSpPr txBox="1"/>
          <p:nvPr/>
        </p:nvSpPr>
        <p:spPr>
          <a:xfrm>
            <a:off x="6172200" y="399629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CPT4</a:t>
            </a:r>
          </a:p>
        </p:txBody>
      </p:sp>
    </p:spTree>
    <p:extLst>
      <p:ext uri="{BB962C8B-B14F-4D97-AF65-F5344CB8AC3E}">
        <p14:creationId xmlns:p14="http://schemas.microsoft.com/office/powerpoint/2010/main" val="28291909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4038600" y="1143000"/>
            <a:ext cx="4648200" cy="498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227013">
              <a:lnSpc>
                <a:spcPct val="80000"/>
              </a:lnSpc>
              <a:spcBef>
                <a:spcPts val="0"/>
              </a:spcBef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400" dirty="0">
                <a:ea typeface="Calibri"/>
                <a:cs typeface="Calibri"/>
                <a:sym typeface="Calibri"/>
              </a:rPr>
              <a:t>Contains records of Measurement, i.e. structured values (numerical or categorical) obtained through systematic and standardized examination or testing of a Person or Person's sample</a:t>
            </a:r>
          </a:p>
          <a:p>
            <a:pPr lvl="0" indent="-227013">
              <a:lnSpc>
                <a:spcPct val="80000"/>
              </a:lnSpc>
              <a:spcBef>
                <a:spcPts val="544"/>
              </a:spcBef>
              <a:buClr>
                <a:srgbClr val="20425A"/>
              </a:buClr>
              <a:buSzPct val="101486"/>
              <a:buFont typeface="Arial"/>
              <a:buChar char="•"/>
            </a:pPr>
            <a:endParaRPr lang="en-US" sz="2400" dirty="0">
              <a:ea typeface="Calibri"/>
              <a:cs typeface="Calibri"/>
              <a:sym typeface="Calibri"/>
            </a:endParaRPr>
          </a:p>
          <a:p>
            <a:pPr lvl="0" indent="-227013">
              <a:lnSpc>
                <a:spcPct val="80000"/>
              </a:lnSpc>
              <a:spcBef>
                <a:spcPts val="544"/>
              </a:spcBef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400" dirty="0">
                <a:ea typeface="Calibri"/>
                <a:cs typeface="Calibri"/>
                <a:sym typeface="Calibri"/>
              </a:rPr>
              <a:t>Data sources: structured, quantitative measures, such as laboratory tests </a:t>
            </a:r>
          </a:p>
          <a:p>
            <a:pPr lvl="0" indent="-227013">
              <a:lnSpc>
                <a:spcPct val="80000"/>
              </a:lnSpc>
              <a:spcBef>
                <a:spcPts val="544"/>
              </a:spcBef>
              <a:buClr>
                <a:srgbClr val="20425A"/>
              </a:buClr>
              <a:buSzPct val="101486"/>
              <a:buFont typeface="Arial"/>
              <a:buChar char="•"/>
            </a:pPr>
            <a:endParaRPr lang="en-US" sz="2400" dirty="0">
              <a:ea typeface="Calibri"/>
              <a:cs typeface="Calibri"/>
              <a:sym typeface="Calibri"/>
            </a:endParaRPr>
          </a:p>
          <a:p>
            <a:pPr lvl="0" indent="-227013">
              <a:lnSpc>
                <a:spcPct val="80000"/>
              </a:lnSpc>
              <a:spcBef>
                <a:spcPts val="544"/>
              </a:spcBef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400" dirty="0">
                <a:ea typeface="Calibri"/>
                <a:cs typeface="Calibri"/>
                <a:sym typeface="Calibri"/>
              </a:rPr>
              <a:t>Measures </a:t>
            </a: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have associated units</a:t>
            </a:r>
            <a:br>
              <a:rPr lang="en-US" sz="2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Shape 60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94FAB4-7071-4BFF-851A-2DCFAD6E6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93660"/>
            <a:ext cx="3042665" cy="46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680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11920" y="2086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A25A852-C1B9-4C21-BAA5-D92358BEA83B}"/>
              </a:ext>
            </a:extLst>
          </p:cNvPr>
          <p:cNvSpPr/>
          <p:nvPr/>
        </p:nvSpPr>
        <p:spPr>
          <a:xfrm>
            <a:off x="6176744" y="3764518"/>
            <a:ext cx="888633" cy="5107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55" name="Slide Number Placeholder 2">
            <a:extLst>
              <a:ext uri="{FF2B5EF4-FFF2-40B4-BE49-F238E27FC236}">
                <a16:creationId xmlns:a16="http://schemas.microsoft.com/office/drawing/2014/main" id="{E8A4A938-A21F-4530-B8FB-6E18B375EDB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15368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171147"/>
              </p:ext>
            </p:extLst>
          </p:nvPr>
        </p:nvGraphicFramePr>
        <p:xfrm>
          <a:off x="1524000" y="1397000"/>
          <a:ext cx="609600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3020891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2008-04-21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44818701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value_as_number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103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9289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66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8310-5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31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3020891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6017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92088-65BC-406E-8064-60BA6C8B1463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88ED5-226B-49D5-B01C-74D2F4132BF4}"/>
              </a:ext>
            </a:extLst>
          </p:cNvPr>
          <p:cNvSpPr txBox="1"/>
          <p:nvPr/>
        </p:nvSpPr>
        <p:spPr>
          <a:xfrm>
            <a:off x="6248400" y="2542179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Body temperature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A3223-F091-4F73-9450-300EC7F819B3}"/>
              </a:ext>
            </a:extLst>
          </p:cNvPr>
          <p:cNvSpPr txBox="1"/>
          <p:nvPr/>
        </p:nvSpPr>
        <p:spPr>
          <a:xfrm>
            <a:off x="6248400" y="3282116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From physical examination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A3B531-4AD5-4021-B953-D003FE6C4442}"/>
              </a:ext>
            </a:extLst>
          </p:cNvPr>
          <p:cNvSpPr txBox="1"/>
          <p:nvPr/>
        </p:nvSpPr>
        <p:spPr>
          <a:xfrm>
            <a:off x="6245888" y="4754544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Body temperature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9148A-3656-4461-95E4-694E9A471BD6}"/>
              </a:ext>
            </a:extLst>
          </p:cNvPr>
          <p:cNvSpPr txBox="1"/>
          <p:nvPr/>
        </p:nvSpPr>
        <p:spPr>
          <a:xfrm>
            <a:off x="6248400" y="4035896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Degree Fahrenheit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6EF81A-A1C5-4DCE-8F89-29E7BF3DAFB6}"/>
              </a:ext>
            </a:extLst>
          </p:cNvPr>
          <p:cNvSpPr txBox="1"/>
          <p:nvPr/>
        </p:nvSpPr>
        <p:spPr>
          <a:xfrm>
            <a:off x="6248400" y="4396527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LOINC</a:t>
            </a:r>
          </a:p>
        </p:txBody>
      </p:sp>
    </p:spTree>
    <p:extLst>
      <p:ext uri="{BB962C8B-B14F-4D97-AF65-F5344CB8AC3E}">
        <p14:creationId xmlns:p14="http://schemas.microsoft.com/office/powerpoint/2010/main" val="36845594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sp>
        <p:nvSpPr>
          <p:cNvPr id="607" name="Shape 607"/>
          <p:cNvSpPr txBox="1">
            <a:spLocks noGrp="1"/>
          </p:cNvSpPr>
          <p:nvPr>
            <p:ph type="body" idx="2"/>
          </p:nvPr>
        </p:nvSpPr>
        <p:spPr>
          <a:xfrm>
            <a:off x="4648200" y="1219200"/>
            <a:ext cx="4038600" cy="49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0188" lvl="0" indent="-228600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98339"/>
              <a:buFont typeface="Arial"/>
              <a:buChar char="•"/>
            </a:pPr>
            <a:r>
              <a:rPr lang="en-US" sz="2400" dirty="0"/>
              <a:t>Captures clinical facts about a Person obtained in the context of examination, questioning or a procedure</a:t>
            </a:r>
          </a:p>
          <a:p>
            <a:pPr marL="230188" lvl="0" indent="-228600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98339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lvl="0" indent="-228600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98339"/>
              <a:buFont typeface="Arial"/>
              <a:buChar char="•"/>
            </a:pPr>
            <a:r>
              <a:rPr lang="en-US" sz="2400" dirty="0"/>
              <a:t>Any data that cannot be represented by any other domains, such as social and lifestyle facts, medical history, family history, etc. are recorded here</a:t>
            </a:r>
          </a:p>
          <a:p>
            <a:pPr marL="230188" marR="0" lvl="2" indent="-228600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28600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Instrument for CDM extension, playpen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Arial"/>
              <a:buNone/>
            </a:pPr>
            <a:endParaRPr sz="238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Shape 60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BF5CA-C18E-468D-B16E-8E955FFD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1600"/>
            <a:ext cx="3385004" cy="468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522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11920" y="2086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1C03489-0637-4666-876D-25C2F716E8FD}"/>
              </a:ext>
            </a:extLst>
          </p:cNvPr>
          <p:cNvSpPr/>
          <p:nvPr/>
        </p:nvSpPr>
        <p:spPr>
          <a:xfrm>
            <a:off x="4961569" y="4394219"/>
            <a:ext cx="1074143" cy="5229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8B48438-0120-4FCB-9CAD-9B3430293769}"/>
              </a:ext>
            </a:extLst>
          </p:cNvPr>
          <p:cNvSpPr/>
          <p:nvPr/>
        </p:nvSpPr>
        <p:spPr>
          <a:xfrm>
            <a:off x="471149" y="1710452"/>
            <a:ext cx="1341462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FC76A8C-5BE9-444F-B8AC-6483851B9384}"/>
              </a:ext>
            </a:extLst>
          </p:cNvPr>
          <p:cNvSpPr/>
          <p:nvPr/>
        </p:nvSpPr>
        <p:spPr>
          <a:xfrm>
            <a:off x="1922029" y="1716272"/>
            <a:ext cx="1341462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61" name="Slide Number Placeholder 2">
            <a:extLst>
              <a:ext uri="{FF2B5EF4-FFF2-40B4-BE49-F238E27FC236}">
                <a16:creationId xmlns:a16="http://schemas.microsoft.com/office/drawing/2014/main" id="{7A9F4F57-0BB0-45C2-A2AB-7682688DD5B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108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360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55628"/>
              </p:ext>
            </p:extLst>
          </p:nvPr>
        </p:nvGraphicFramePr>
        <p:xfrm>
          <a:off x="1524000" y="1397000"/>
          <a:ext cx="609600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2006-01-20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44814721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value_as_number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value_as_string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Work Hours Missed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31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Work Hours Missed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601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16732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92088-65BC-406E-8064-60BA6C8B1463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88ED5-226B-49D5-B01C-74D2F4132BF4}"/>
              </a:ext>
            </a:extLst>
          </p:cNvPr>
          <p:cNvSpPr txBox="1"/>
          <p:nvPr/>
        </p:nvSpPr>
        <p:spPr>
          <a:xfrm>
            <a:off x="6248400" y="2542179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No matching concept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A3223-F091-4F73-9450-300EC7F819B3}"/>
              </a:ext>
            </a:extLst>
          </p:cNvPr>
          <p:cNvSpPr txBox="1"/>
          <p:nvPr/>
        </p:nvSpPr>
        <p:spPr>
          <a:xfrm>
            <a:off x="6248400" y="3282116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Patient reported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5C1DB-23DE-4088-A03E-E15345A74FA4}"/>
              </a:ext>
            </a:extLst>
          </p:cNvPr>
          <p:cNvSpPr txBox="1"/>
          <p:nvPr/>
        </p:nvSpPr>
        <p:spPr>
          <a:xfrm>
            <a:off x="6248400" y="4789517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No matching concept</a:t>
            </a:r>
          </a:p>
        </p:txBody>
      </p:sp>
    </p:spTree>
    <p:extLst>
      <p:ext uri="{BB962C8B-B14F-4D97-AF65-F5344CB8AC3E}">
        <p14:creationId xmlns:p14="http://schemas.microsoft.com/office/powerpoint/2010/main" val="2641555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OMOP Experiment 2 (2011-2012)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51993" y="4267200"/>
            <a:ext cx="42488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Drug-outcome pairs</a:t>
            </a:r>
          </a:p>
        </p:txBody>
      </p:sp>
      <p:sp>
        <p:nvSpPr>
          <p:cNvPr id="27" name="Left-Right Arrow 26"/>
          <p:cNvSpPr/>
          <p:nvPr/>
        </p:nvSpPr>
        <p:spPr>
          <a:xfrm>
            <a:off x="2819400" y="1676400"/>
            <a:ext cx="2971800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eft-Right Arrow 27"/>
          <p:cNvSpPr/>
          <p:nvPr/>
        </p:nvSpPr>
        <p:spPr>
          <a:xfrm rot="3211793">
            <a:off x="2399507" y="2997994"/>
            <a:ext cx="2322512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1993" y="4686300"/>
            <a:ext cx="4248807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5892800" y="1563688"/>
            <a:ext cx="2773516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Case-Control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User Cohort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Disproportionality methods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ICTPD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LGPS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Self-Controlled Cohort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SCCS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" y="1606655"/>
            <a:ext cx="266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Observational Data</a:t>
            </a:r>
          </a:p>
        </p:txBody>
      </p:sp>
      <p:sp>
        <p:nvSpPr>
          <p:cNvPr id="16" name="TextBox 17"/>
          <p:cNvSpPr txBox="1">
            <a:spLocks noChangeArrowheads="1"/>
          </p:cNvSpPr>
          <p:nvPr/>
        </p:nvSpPr>
        <p:spPr bwMode="auto">
          <a:xfrm>
            <a:off x="-297938" y="2024319"/>
            <a:ext cx="320820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 claims databases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228600" y="3099454"/>
            <a:ext cx="2286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ambulatory EMR</a:t>
            </a:r>
          </a:p>
        </p:txBody>
      </p:sp>
      <p:sp>
        <p:nvSpPr>
          <p:cNvPr id="29" name="Left-Right Arrow 28"/>
          <p:cNvSpPr/>
          <p:nvPr/>
        </p:nvSpPr>
        <p:spPr>
          <a:xfrm rot="18388207" flipH="1">
            <a:off x="3923507" y="3037682"/>
            <a:ext cx="2322512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Flowchart: Magnetic Disk 29"/>
          <p:cNvSpPr/>
          <p:nvPr/>
        </p:nvSpPr>
        <p:spPr>
          <a:xfrm>
            <a:off x="838200" y="2391092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56" y="2667702"/>
            <a:ext cx="476250" cy="31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Flowchart: Magnetic Disk 35"/>
          <p:cNvSpPr/>
          <p:nvPr/>
        </p:nvSpPr>
        <p:spPr>
          <a:xfrm>
            <a:off x="838200" y="3429000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56" y="3717210"/>
            <a:ext cx="476250" cy="31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3048000" y="4648200"/>
            <a:ext cx="11430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836E26-A928-43CA-B181-CDD361817F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</a:t>
            </a:fld>
            <a:endParaRPr lang="en-US" sz="12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580AE0-BCBB-461D-9801-67861B8B1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84840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4283839" y="994424"/>
            <a:ext cx="2448125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162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</p:spTree>
    <p:extLst>
      <p:ext uri="{BB962C8B-B14F-4D97-AF65-F5344CB8AC3E}">
        <p14:creationId xmlns:p14="http://schemas.microsoft.com/office/powerpoint/2010/main" val="24304707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3153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153153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668" name="Shape 668"/>
          <p:cNvSpPr txBox="1">
            <a:spLocks noGrp="1"/>
          </p:cNvSpPr>
          <p:nvPr>
            <p:ph type="body" idx="1"/>
          </p:nvPr>
        </p:nvSpPr>
        <p:spPr>
          <a:xfrm>
            <a:off x="4343400" y="1219200"/>
            <a:ext cx="4343400" cy="49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Standardized inference of length of exposure to product for all active ingredients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3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Derived from records in DRUG_EXPOSURE under certain rules to produce continuous Drug Eras</a:t>
            </a:r>
          </a:p>
        </p:txBody>
      </p:sp>
      <p:sp>
        <p:nvSpPr>
          <p:cNvPr id="670" name="Shape 67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111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17374E-3757-4926-A1F1-CF89B61C7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19200"/>
            <a:ext cx="2894714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161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4374"/>
              </p:ext>
            </p:extLst>
          </p:nvPr>
        </p:nvGraphicFramePr>
        <p:xfrm>
          <a:off x="4393642" y="1504375"/>
          <a:ext cx="426720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1125315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2007-02-01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2007-02-17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E39CBC2-DB36-4C62-94F2-A10F9359D4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4966" y="1460547"/>
          <a:ext cx="3733800" cy="2225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78251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1455549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drug_exposure_id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drug_concept_id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40162494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drug_exposure_start_date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2007-02-01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drug_exposure_end_date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2007-02-08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70108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4DA6B56-F19D-489C-9B9A-F55E0A0F4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69640"/>
              </p:ext>
            </p:extLst>
          </p:nvPr>
        </p:nvGraphicFramePr>
        <p:xfrm>
          <a:off x="4393642" y="3945992"/>
          <a:ext cx="4267200" cy="2159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1411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1174888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2007-02-01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2007-02-17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9DA9401-6329-4E29-942F-B8C1841F69CB}"/>
              </a:ext>
            </a:extLst>
          </p:cNvPr>
          <p:cNvSpPr/>
          <p:nvPr/>
        </p:nvSpPr>
        <p:spPr>
          <a:xfrm>
            <a:off x="70097" y="762000"/>
            <a:ext cx="37886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DRUG_EXPOSURE</a:t>
            </a:r>
          </a:p>
          <a:p>
            <a:pPr algn="ctr"/>
            <a:r>
              <a:rPr lang="en-US" sz="1400" dirty="0"/>
              <a:t>Acetaminophen 500 MG / Hydrocodone Bitartrate 5 MG Oral Tablet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D5F653-CF92-4D74-86FE-5ADE68D9B391}"/>
              </a:ext>
            </a:extLst>
          </p:cNvPr>
          <p:cNvSpPr txBox="1"/>
          <p:nvPr/>
        </p:nvSpPr>
        <p:spPr>
          <a:xfrm>
            <a:off x="7720484" y="2627101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Acetaminophen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798F1-8DCC-48E5-BCC0-A089BD476C3C}"/>
              </a:ext>
            </a:extLst>
          </p:cNvPr>
          <p:cNvSpPr txBox="1"/>
          <p:nvPr/>
        </p:nvSpPr>
        <p:spPr>
          <a:xfrm>
            <a:off x="7720484" y="5068718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Hydrocodone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DD10B58-1860-4589-853C-F843A7B214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963" y="3818807"/>
          <a:ext cx="3733800" cy="2225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78251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1455549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drug_exposure_id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drug_concept_id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40162494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drug_exposure_start_date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2007-02-10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drug_exposure_end_date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2007-02-17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701085"/>
                  </a:ext>
                </a:extLst>
              </a:tr>
            </a:tbl>
          </a:graphicData>
        </a:graphic>
      </p:graphicFrame>
      <p:sp>
        <p:nvSpPr>
          <p:cNvPr id="17" name="Arrow: Right 16">
            <a:extLst>
              <a:ext uri="{FF2B5EF4-FFF2-40B4-BE49-F238E27FC236}">
                <a16:creationId xmlns:a16="http://schemas.microsoft.com/office/drawing/2014/main" id="{958FE6D6-0BBC-4CE1-9903-E3E41FCE8623}"/>
              </a:ext>
            </a:extLst>
          </p:cNvPr>
          <p:cNvSpPr/>
          <p:nvPr/>
        </p:nvSpPr>
        <p:spPr>
          <a:xfrm>
            <a:off x="3682721" y="3410811"/>
            <a:ext cx="914400" cy="84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611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>
            <a:spLocks noGrp="1"/>
          </p:cNvSpPr>
          <p:nvPr>
            <p:ph type="title"/>
          </p:nvPr>
        </p:nvSpPr>
        <p:spPr>
          <a:xfrm>
            <a:off x="1392237" y="114300"/>
            <a:ext cx="7294500" cy="71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2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Illustrating inferences needed within longitudinal pharmacy claims data for one patient </a:t>
            </a:r>
          </a:p>
        </p:txBody>
      </p:sp>
      <p:cxnSp>
        <p:nvCxnSpPr>
          <p:cNvPr id="677" name="Shape 677"/>
          <p:cNvCxnSpPr/>
          <p:nvPr/>
        </p:nvCxnSpPr>
        <p:spPr>
          <a:xfrm>
            <a:off x="2438400" y="1371600"/>
            <a:ext cx="63246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78" name="Shape 678"/>
          <p:cNvSpPr txBox="1"/>
          <p:nvPr/>
        </p:nvSpPr>
        <p:spPr>
          <a:xfrm>
            <a:off x="3276600" y="914400"/>
            <a:ext cx="2743200" cy="36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 Timeline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x="4762" y="1676400"/>
            <a:ext cx="2114700" cy="523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NDC: 00179198801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Lisinopril 5 MG Oral Tablet</a:t>
            </a:r>
          </a:p>
        </p:txBody>
      </p:sp>
      <p:cxnSp>
        <p:nvCxnSpPr>
          <p:cNvPr id="680" name="Shape 680"/>
          <p:cNvCxnSpPr/>
          <p:nvPr/>
        </p:nvCxnSpPr>
        <p:spPr>
          <a:xfrm>
            <a:off x="2438400" y="1371600"/>
            <a:ext cx="0" cy="449580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Shape 681"/>
          <p:cNvSpPr/>
          <p:nvPr/>
        </p:nvSpPr>
        <p:spPr>
          <a:xfrm>
            <a:off x="2743200" y="1800225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3276600" y="19812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3" name="Shape 683"/>
          <p:cNvCxnSpPr/>
          <p:nvPr/>
        </p:nvCxnSpPr>
        <p:spPr>
          <a:xfrm>
            <a:off x="2819400" y="1879600"/>
            <a:ext cx="4572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4" name="Shape 684"/>
          <p:cNvCxnSpPr/>
          <p:nvPr/>
        </p:nvCxnSpPr>
        <p:spPr>
          <a:xfrm>
            <a:off x="3352800" y="2060575"/>
            <a:ext cx="5334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85" name="Shape 685"/>
          <p:cNvSpPr/>
          <p:nvPr/>
        </p:nvSpPr>
        <p:spPr>
          <a:xfrm rot="-5400000">
            <a:off x="6743700" y="3543300"/>
            <a:ext cx="304800" cy="533400"/>
          </a:xfrm>
          <a:prstGeom prst="leftBrace">
            <a:avLst>
              <a:gd name="adj1" fmla="val 14583"/>
              <a:gd name="adj2" fmla="val 50000"/>
            </a:avLst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Shape 686"/>
          <p:cNvSpPr/>
          <p:nvPr/>
        </p:nvSpPr>
        <p:spPr>
          <a:xfrm>
            <a:off x="381000" y="65532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Shape 687"/>
          <p:cNvSpPr txBox="1"/>
          <p:nvPr/>
        </p:nvSpPr>
        <p:spPr>
          <a:xfrm>
            <a:off x="914400" y="6396037"/>
            <a:ext cx="2209800" cy="461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Prescription dispensing  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(Fill date + days supply)</a:t>
            </a:r>
          </a:p>
        </p:txBody>
      </p:sp>
      <p:cxnSp>
        <p:nvCxnSpPr>
          <p:cNvPr id="688" name="Shape 688"/>
          <p:cNvCxnSpPr/>
          <p:nvPr/>
        </p:nvCxnSpPr>
        <p:spPr>
          <a:xfrm>
            <a:off x="457200" y="6629400"/>
            <a:ext cx="3810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89" name="Shape 689"/>
          <p:cNvSpPr txBox="1"/>
          <p:nvPr/>
        </p:nvSpPr>
        <p:spPr>
          <a:xfrm>
            <a:off x="0" y="2590800"/>
            <a:ext cx="1747800" cy="523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NDC: 00310013010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ZESTRIL 5 MG TABLET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0" y="3429000"/>
            <a:ext cx="2438400" cy="738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NDC: 00038013134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Lisinopril 10 MG Oral Tablet [Zestril]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-17462" y="4267200"/>
            <a:ext cx="2246400" cy="738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NDC: 00038013210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Lisinopril 20 MG Oral Tablet </a:t>
            </a:r>
            <a:b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[Zestril]</a:t>
            </a:r>
          </a:p>
        </p:txBody>
      </p:sp>
      <p:sp>
        <p:nvSpPr>
          <p:cNvPr id="692" name="Shape 692"/>
          <p:cNvSpPr/>
          <p:nvPr/>
        </p:nvSpPr>
        <p:spPr>
          <a:xfrm>
            <a:off x="3886200" y="25908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3" name="Shape 693"/>
          <p:cNvCxnSpPr/>
          <p:nvPr/>
        </p:nvCxnSpPr>
        <p:spPr>
          <a:xfrm>
            <a:off x="3962400" y="2670175"/>
            <a:ext cx="9144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94" name="Shape 694"/>
          <p:cNvSpPr/>
          <p:nvPr/>
        </p:nvSpPr>
        <p:spPr>
          <a:xfrm>
            <a:off x="4343400" y="28956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5" name="Shape 695"/>
          <p:cNvCxnSpPr/>
          <p:nvPr/>
        </p:nvCxnSpPr>
        <p:spPr>
          <a:xfrm rot="10800000" flipH="1">
            <a:off x="4419600" y="2971675"/>
            <a:ext cx="914400" cy="330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96" name="Shape 696"/>
          <p:cNvSpPr/>
          <p:nvPr/>
        </p:nvSpPr>
        <p:spPr>
          <a:xfrm>
            <a:off x="5638800" y="35052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7" name="Shape 697"/>
          <p:cNvCxnSpPr/>
          <p:nvPr/>
        </p:nvCxnSpPr>
        <p:spPr>
          <a:xfrm>
            <a:off x="5715000" y="3584575"/>
            <a:ext cx="9144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98" name="Shape 698"/>
          <p:cNvSpPr/>
          <p:nvPr/>
        </p:nvSpPr>
        <p:spPr>
          <a:xfrm>
            <a:off x="7467600" y="45720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9" name="Shape 699"/>
          <p:cNvCxnSpPr/>
          <p:nvPr/>
        </p:nvCxnSpPr>
        <p:spPr>
          <a:xfrm rot="10800000" flipH="1">
            <a:off x="7543800" y="4648075"/>
            <a:ext cx="457200" cy="330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00" name="Shape 700"/>
          <p:cNvSpPr txBox="1"/>
          <p:nvPr/>
        </p:nvSpPr>
        <p:spPr>
          <a:xfrm>
            <a:off x="0" y="5170487"/>
            <a:ext cx="24384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NDC: 58016078020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Hydrochlorothiazide 12.5 MG / Lisinopril 20 MG Oral Tablet [Zestoretic]</a:t>
            </a:r>
          </a:p>
        </p:txBody>
      </p:sp>
      <p:sp>
        <p:nvSpPr>
          <p:cNvPr id="701" name="Shape 701"/>
          <p:cNvSpPr/>
          <p:nvPr/>
        </p:nvSpPr>
        <p:spPr>
          <a:xfrm>
            <a:off x="8153400" y="54102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2" name="Shape 702"/>
          <p:cNvCxnSpPr/>
          <p:nvPr/>
        </p:nvCxnSpPr>
        <p:spPr>
          <a:xfrm rot="10800000" flipH="1">
            <a:off x="8229600" y="5486275"/>
            <a:ext cx="457200" cy="330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03" name="Shape 703"/>
          <p:cNvSpPr/>
          <p:nvPr/>
        </p:nvSpPr>
        <p:spPr>
          <a:xfrm>
            <a:off x="2743200" y="1371600"/>
            <a:ext cx="11430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Shape 704"/>
          <p:cNvSpPr/>
          <p:nvPr/>
        </p:nvSpPr>
        <p:spPr>
          <a:xfrm>
            <a:off x="3886200" y="1371600"/>
            <a:ext cx="9906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Shape 705"/>
          <p:cNvSpPr/>
          <p:nvPr/>
        </p:nvSpPr>
        <p:spPr>
          <a:xfrm>
            <a:off x="5638800" y="1371600"/>
            <a:ext cx="10668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Shape 706"/>
          <p:cNvSpPr/>
          <p:nvPr/>
        </p:nvSpPr>
        <p:spPr>
          <a:xfrm>
            <a:off x="7467600" y="1371600"/>
            <a:ext cx="6858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Shape 707"/>
          <p:cNvSpPr/>
          <p:nvPr/>
        </p:nvSpPr>
        <p:spPr>
          <a:xfrm>
            <a:off x="8153400" y="1371600"/>
            <a:ext cx="6858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Shape 708"/>
          <p:cNvSpPr txBox="1"/>
          <p:nvPr/>
        </p:nvSpPr>
        <p:spPr>
          <a:xfrm>
            <a:off x="4191000" y="2438400"/>
            <a:ext cx="457200" cy="27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60d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2819400" y="1600200"/>
            <a:ext cx="457200" cy="27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30d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6705600" y="3962400"/>
            <a:ext cx="457200" cy="4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30d gap</a:t>
            </a:r>
          </a:p>
        </p:txBody>
      </p:sp>
      <p:sp>
        <p:nvSpPr>
          <p:cNvPr id="711" name="Shape 711"/>
          <p:cNvSpPr/>
          <p:nvPr/>
        </p:nvSpPr>
        <p:spPr>
          <a:xfrm>
            <a:off x="4876800" y="1371600"/>
            <a:ext cx="7620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Shape 712"/>
          <p:cNvSpPr txBox="1"/>
          <p:nvPr/>
        </p:nvSpPr>
        <p:spPr>
          <a:xfrm>
            <a:off x="2895600" y="3505200"/>
            <a:ext cx="17526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overlap?</a:t>
            </a:r>
          </a:p>
        </p:txBody>
      </p:sp>
      <p:cxnSp>
        <p:nvCxnSpPr>
          <p:cNvPr id="713" name="Shape 713"/>
          <p:cNvCxnSpPr/>
          <p:nvPr/>
        </p:nvCxnSpPr>
        <p:spPr>
          <a:xfrm rot="10800000" flipH="1">
            <a:off x="4419600" y="3048000"/>
            <a:ext cx="533400" cy="4572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14" name="Shape 714"/>
          <p:cNvSpPr txBox="1"/>
          <p:nvPr/>
        </p:nvSpPr>
        <p:spPr>
          <a:xfrm>
            <a:off x="5334000" y="4876800"/>
            <a:ext cx="15240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gaps?</a:t>
            </a:r>
          </a:p>
        </p:txBody>
      </p:sp>
      <p:cxnSp>
        <p:nvCxnSpPr>
          <p:cNvPr id="715" name="Shape 715"/>
          <p:cNvCxnSpPr/>
          <p:nvPr/>
        </p:nvCxnSpPr>
        <p:spPr>
          <a:xfrm rot="10800000" flipH="1">
            <a:off x="6629400" y="4419600"/>
            <a:ext cx="152400" cy="4572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16" name="Shape 716"/>
          <p:cNvSpPr txBox="1"/>
          <p:nvPr/>
        </p:nvSpPr>
        <p:spPr>
          <a:xfrm>
            <a:off x="3810000" y="4191000"/>
            <a:ext cx="21336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change in dose?</a:t>
            </a:r>
          </a:p>
        </p:txBody>
      </p:sp>
      <p:cxnSp>
        <p:nvCxnSpPr>
          <p:cNvPr id="717" name="Shape 717"/>
          <p:cNvCxnSpPr/>
          <p:nvPr/>
        </p:nvCxnSpPr>
        <p:spPr>
          <a:xfrm rot="10800000" flipH="1">
            <a:off x="5181600" y="3733800"/>
            <a:ext cx="533400" cy="4572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18" name="Shape 718"/>
          <p:cNvSpPr txBox="1"/>
          <p:nvPr/>
        </p:nvSpPr>
        <p:spPr>
          <a:xfrm>
            <a:off x="6019800" y="6019800"/>
            <a:ext cx="24384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combination products?</a:t>
            </a:r>
          </a:p>
        </p:txBody>
      </p:sp>
      <p:cxnSp>
        <p:nvCxnSpPr>
          <p:cNvPr id="719" name="Shape 719"/>
          <p:cNvCxnSpPr/>
          <p:nvPr/>
        </p:nvCxnSpPr>
        <p:spPr>
          <a:xfrm rot="10800000" flipH="1">
            <a:off x="7696200" y="5562600"/>
            <a:ext cx="533400" cy="4572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20" name="Shape 720"/>
          <p:cNvSpPr/>
          <p:nvPr/>
        </p:nvSpPr>
        <p:spPr>
          <a:xfrm>
            <a:off x="2743200" y="1371600"/>
            <a:ext cx="3962400" cy="228600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38" scaled="0"/>
          </a:gradFill>
          <a:ln w="9525" cap="flat" cmpd="sng">
            <a:solidFill>
              <a:srgbClr val="97B853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Lisinopril era 1</a:t>
            </a:r>
          </a:p>
        </p:txBody>
      </p:sp>
      <p:sp>
        <p:nvSpPr>
          <p:cNvPr id="721" name="Shape 721"/>
          <p:cNvSpPr/>
          <p:nvPr/>
        </p:nvSpPr>
        <p:spPr>
          <a:xfrm>
            <a:off x="7467600" y="1371600"/>
            <a:ext cx="1371600" cy="228600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38" scaled="0"/>
          </a:gradFill>
          <a:ln w="9525" cap="flat" cmpd="sng">
            <a:solidFill>
              <a:srgbClr val="97B853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Era 2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2057400" y="2819400"/>
            <a:ext cx="20574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NDC change?</a:t>
            </a:r>
          </a:p>
        </p:txBody>
      </p:sp>
      <p:cxnSp>
        <p:nvCxnSpPr>
          <p:cNvPr id="723" name="Shape 723"/>
          <p:cNvCxnSpPr/>
          <p:nvPr/>
        </p:nvCxnSpPr>
        <p:spPr>
          <a:xfrm rot="10800000" flipH="1">
            <a:off x="3352800" y="2667000"/>
            <a:ext cx="533400" cy="1524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24" name="Shape 724"/>
          <p:cNvSpPr txBox="1"/>
          <p:nvPr/>
        </p:nvSpPr>
        <p:spPr>
          <a:xfrm>
            <a:off x="6705600" y="2514600"/>
            <a:ext cx="17526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infer discontinuation?</a:t>
            </a:r>
          </a:p>
        </p:txBody>
      </p:sp>
      <p:cxnSp>
        <p:nvCxnSpPr>
          <p:cNvPr id="725" name="Shape 725"/>
          <p:cNvCxnSpPr/>
          <p:nvPr/>
        </p:nvCxnSpPr>
        <p:spPr>
          <a:xfrm flipH="1">
            <a:off x="6705600" y="3171825"/>
            <a:ext cx="228600" cy="3048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26" name="Shape 726"/>
          <p:cNvSpPr/>
          <p:nvPr/>
        </p:nvSpPr>
        <p:spPr>
          <a:xfrm>
            <a:off x="3276600" y="22098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7" name="Shape 727"/>
          <p:cNvCxnSpPr/>
          <p:nvPr/>
        </p:nvCxnSpPr>
        <p:spPr>
          <a:xfrm>
            <a:off x="3352800" y="2289175"/>
            <a:ext cx="5334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28" name="Shape 728"/>
          <p:cNvSpPr txBox="1"/>
          <p:nvPr/>
        </p:nvSpPr>
        <p:spPr>
          <a:xfrm>
            <a:off x="3186262" y="2062818"/>
            <a:ext cx="304800" cy="4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</a:p>
        </p:txBody>
      </p:sp>
      <p:sp>
        <p:nvSpPr>
          <p:cNvPr id="729" name="Shape 729"/>
          <p:cNvSpPr txBox="1"/>
          <p:nvPr/>
        </p:nvSpPr>
        <p:spPr>
          <a:xfrm>
            <a:off x="838200" y="2133600"/>
            <a:ext cx="20574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reversals?</a:t>
            </a:r>
          </a:p>
        </p:txBody>
      </p:sp>
      <p:cxnSp>
        <p:nvCxnSpPr>
          <p:cNvPr id="730" name="Shape 730"/>
          <p:cNvCxnSpPr/>
          <p:nvPr/>
        </p:nvCxnSpPr>
        <p:spPr>
          <a:xfrm>
            <a:off x="2895600" y="2362200"/>
            <a:ext cx="228600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31" name="Shape 731"/>
          <p:cNvSpPr/>
          <p:nvPr/>
        </p:nvSpPr>
        <p:spPr>
          <a:xfrm>
            <a:off x="3276600" y="24384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2" name="Shape 732"/>
          <p:cNvCxnSpPr/>
          <p:nvPr/>
        </p:nvCxnSpPr>
        <p:spPr>
          <a:xfrm>
            <a:off x="3352800" y="2517775"/>
            <a:ext cx="5334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59" name="Shape 527">
            <a:extLst>
              <a:ext uri="{FF2B5EF4-FFF2-40B4-BE49-F238E27FC236}">
                <a16:creationId xmlns:a16="http://schemas.microsoft.com/office/drawing/2014/main" id="{51DE9913-A815-4083-94F5-7F85766567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9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0" animBg="1"/>
      <p:bldP spid="682" grpId="0" animBg="1"/>
      <p:bldP spid="685" grpId="0" animBg="1"/>
      <p:bldP spid="692" grpId="0" animBg="1"/>
      <p:bldP spid="694" grpId="0" animBg="1"/>
      <p:bldP spid="696" grpId="0" animBg="1"/>
      <p:bldP spid="698" grpId="0" animBg="1"/>
      <p:bldP spid="701" grpId="0" animBg="1"/>
      <p:bldP spid="708" grpId="0"/>
      <p:bldP spid="709" grpId="0"/>
      <p:bldP spid="710" grpId="0"/>
      <p:bldP spid="712" grpId="0" animBg="1"/>
      <p:bldP spid="714" grpId="0" animBg="1"/>
      <p:bldP spid="716" grpId="0" animBg="1"/>
      <p:bldP spid="718" grpId="0" animBg="1"/>
      <p:bldP spid="720" grpId="0" animBg="1"/>
      <p:bldP spid="721" grpId="0" animBg="1"/>
      <p:bldP spid="722" grpId="0" animBg="1"/>
      <p:bldP spid="724" grpId="0" animBg="1"/>
      <p:bldP spid="726" grpId="0" animBg="1"/>
      <p:bldP spid="728" grpId="0"/>
      <p:bldP spid="729" grpId="0" animBg="1"/>
      <p:bldP spid="73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7ECF-457F-46AA-853A-50C1E103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CDM Tables Not </a:t>
            </a:r>
            <a:br>
              <a:rPr lang="en-US" dirty="0"/>
            </a:br>
            <a:r>
              <a:rPr lang="en-US" dirty="0"/>
              <a:t>Covered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93A75-2CBC-4008-A19A-DB2EBA4F95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indent="-288925"/>
            <a:r>
              <a:rPr lang="en-US" dirty="0"/>
              <a:t>VISIT_DETAIL</a:t>
            </a:r>
          </a:p>
          <a:p>
            <a:pPr indent="-288925"/>
            <a:r>
              <a:rPr lang="en-US" dirty="0"/>
              <a:t>SPECIMEN</a:t>
            </a:r>
          </a:p>
          <a:p>
            <a:pPr indent="-288925"/>
            <a:r>
              <a:rPr lang="en-US" dirty="0"/>
              <a:t>DEATH</a:t>
            </a:r>
          </a:p>
          <a:p>
            <a:pPr indent="-288925"/>
            <a:r>
              <a:rPr lang="en-US" dirty="0"/>
              <a:t>DEVICE_EXPOSURE</a:t>
            </a:r>
          </a:p>
          <a:p>
            <a:pPr indent="-288925"/>
            <a:r>
              <a:rPr lang="en-US" dirty="0"/>
              <a:t>NOTE</a:t>
            </a:r>
          </a:p>
          <a:p>
            <a:pPr indent="-288925"/>
            <a:r>
              <a:rPr lang="en-US" dirty="0"/>
              <a:t>NOTE_NLP</a:t>
            </a:r>
          </a:p>
          <a:p>
            <a:pPr indent="-288925"/>
            <a:r>
              <a:rPr lang="en-US" dirty="0"/>
              <a:t>FACT_RELATIONSHIP</a:t>
            </a:r>
          </a:p>
          <a:p>
            <a:pPr indent="-288925"/>
            <a:r>
              <a:rPr lang="en-US" dirty="0"/>
              <a:t>LOCATION</a:t>
            </a:r>
          </a:p>
          <a:p>
            <a:pPr indent="-288925"/>
            <a:r>
              <a:rPr lang="en-US" dirty="0"/>
              <a:t>CARE_SITE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1142D-5341-40CA-A2F4-8AEB75949D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indent="-227013"/>
            <a:r>
              <a:rPr lang="en-US" dirty="0"/>
              <a:t>PROVIDER</a:t>
            </a:r>
          </a:p>
          <a:p>
            <a:pPr indent="-227013"/>
            <a:r>
              <a:rPr lang="en-US" dirty="0"/>
              <a:t>PAYER_PLAN_PERIOD</a:t>
            </a:r>
          </a:p>
          <a:p>
            <a:pPr indent="-227013"/>
            <a:r>
              <a:rPr lang="en-US" dirty="0"/>
              <a:t>COST</a:t>
            </a:r>
          </a:p>
          <a:p>
            <a:pPr indent="-227013"/>
            <a:r>
              <a:rPr lang="en-US" dirty="0"/>
              <a:t>COHORT</a:t>
            </a:r>
          </a:p>
          <a:p>
            <a:pPr indent="-227013"/>
            <a:r>
              <a:rPr lang="en-US" dirty="0"/>
              <a:t>COHORT_ATTRIBUTES</a:t>
            </a:r>
          </a:p>
          <a:p>
            <a:pPr indent="-227013"/>
            <a:r>
              <a:rPr lang="en-US" dirty="0"/>
              <a:t>CONDITITION_ERA</a:t>
            </a:r>
          </a:p>
          <a:p>
            <a:pPr indent="-227013"/>
            <a:r>
              <a:rPr lang="en-US" dirty="0"/>
              <a:t>DOSE_ERA</a:t>
            </a:r>
          </a:p>
          <a:p>
            <a:pPr indent="-227013"/>
            <a:r>
              <a:rPr lang="en-US" dirty="0"/>
              <a:t>CDM_SOURCE</a:t>
            </a:r>
          </a:p>
          <a:p>
            <a:pPr indent="-227013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E9805-3872-4109-85F9-9B9DC8FE9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3074" name="Picture 2" descr="Image result for pusheen sad, transparent">
            <a:extLst>
              <a:ext uri="{FF2B5EF4-FFF2-40B4-BE49-F238E27FC236}">
                <a16:creationId xmlns:a16="http://schemas.microsoft.com/office/drawing/2014/main" id="{5CDF9C04-8F45-409E-BE08-391C88A3D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67845"/>
            <a:ext cx="735061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527">
            <a:extLst>
              <a:ext uri="{FF2B5EF4-FFF2-40B4-BE49-F238E27FC236}">
                <a16:creationId xmlns:a16="http://schemas.microsoft.com/office/drawing/2014/main" id="{F8654454-53D7-47D5-93FE-723508B15F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557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Patients without transaction</a:t>
            </a:r>
          </a:p>
          <a:p>
            <a:endParaRPr lang="en-US" sz="1050" dirty="0"/>
          </a:p>
          <a:p>
            <a:r>
              <a:rPr lang="en-US" dirty="0"/>
              <a:t>Cleaning dirty data</a:t>
            </a:r>
          </a:p>
          <a:p>
            <a:pPr lvl="1"/>
            <a:r>
              <a:rPr lang="en-US" dirty="0"/>
              <a:t>Patient IDs reused</a:t>
            </a:r>
          </a:p>
          <a:p>
            <a:pPr lvl="1"/>
            <a:r>
              <a:rPr lang="en-US" dirty="0"/>
              <a:t>Bogus code records (e.g. ‘000’)</a:t>
            </a:r>
          </a:p>
          <a:p>
            <a:pPr lvl="1"/>
            <a:endParaRPr lang="en-US" sz="1600" dirty="0"/>
          </a:p>
          <a:p>
            <a:r>
              <a:rPr lang="en-US" dirty="0"/>
              <a:t>How to handle tobacco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1CF6A-4BF3-4F4E-9ED9-3BBA634656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29434-5357-4587-9B72-AD3867AF9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26" y="4542673"/>
            <a:ext cx="4214948" cy="21327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A822E6-910E-43F5-9503-04B8837BADC6}"/>
              </a:ext>
            </a:extLst>
          </p:cNvPr>
          <p:cNvSpPr/>
          <p:nvPr/>
        </p:nvSpPr>
        <p:spPr>
          <a:xfrm>
            <a:off x="1447800" y="6332858"/>
            <a:ext cx="6224452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14350" indent="-514350" algn="ctr"/>
            <a:r>
              <a:rPr lang="en-US" sz="2000" dirty="0">
                <a:hlinkClick r:id="rId4"/>
              </a:rPr>
              <a:t>https://github.com/OHDSI/CommonDataModel/wiki</a:t>
            </a:r>
            <a:endParaRPr lang="en-US" sz="2000" dirty="0"/>
          </a:p>
          <a:p>
            <a:pPr marL="514350" indent="-51435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743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CDM Version Control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66800"/>
            <a:ext cx="8077200" cy="4839791"/>
          </a:xfrm>
        </p:spPr>
        <p:txBody>
          <a:bodyPr/>
          <a:lstStyle/>
          <a:p>
            <a:pPr indent="-347472"/>
            <a:r>
              <a:rPr lang="en-US" dirty="0"/>
              <a:t>Working group meets once a month to discuss proposed changes to the CDM</a:t>
            </a:r>
          </a:p>
          <a:p>
            <a:pPr indent="-347472"/>
            <a:endParaRPr lang="en-US" sz="1200" dirty="0"/>
          </a:p>
          <a:p>
            <a:pPr indent="-347472"/>
            <a:r>
              <a:rPr lang="en-US" dirty="0"/>
              <a:t>All CDM documentation, versions, and proposals located on GitHub</a:t>
            </a:r>
          </a:p>
          <a:p>
            <a:pPr lvl="1"/>
            <a:r>
              <a:rPr lang="en-US" dirty="0">
                <a:hlinkClick r:id="rId2"/>
              </a:rPr>
              <a:t>https://github.com/OHDSI/CommonDataModel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Proposals tracked and discussed as GitHub issues </a:t>
            </a:r>
          </a:p>
          <a:p>
            <a:pPr lvl="1"/>
            <a:endParaRPr lang="en-US" sz="1200" dirty="0"/>
          </a:p>
          <a:p>
            <a:pPr indent="-347472"/>
            <a:r>
              <a:rPr lang="en-US" dirty="0"/>
              <a:t>Meeting information can be found on the working group </a:t>
            </a:r>
            <a:r>
              <a:rPr lang="en-US" dirty="0">
                <a:hlinkClick r:id="rId3"/>
              </a:rPr>
              <a:t>wiki page</a:t>
            </a:r>
            <a:r>
              <a:rPr lang="en-US" dirty="0"/>
              <a:t>	</a:t>
            </a:r>
          </a:p>
          <a:p>
            <a:pPr indent="-347472"/>
            <a:endParaRPr lang="en-US" sz="1200" dirty="0"/>
          </a:p>
          <a:p>
            <a:pPr indent="-347472"/>
            <a:r>
              <a:rPr lang="en-US" dirty="0"/>
              <a:t>Please contact Clair Blacketer (</a:t>
            </a:r>
            <a:r>
              <a:rPr lang="en-US" dirty="0">
                <a:hlinkClick r:id="rId4"/>
              </a:rPr>
              <a:t>mblacke@its.jnj.com</a:t>
            </a:r>
            <a:r>
              <a:rPr lang="en-US" dirty="0"/>
              <a:t>) for more information 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8DBABAB-F94C-4CA6-BD14-C58F1034DEA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15229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Break</a:t>
            </a:r>
          </a:p>
        </p:txBody>
      </p:sp>
      <p:sp>
        <p:nvSpPr>
          <p:cNvPr id="1450" name="Shape 145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dirty="0"/>
              <a:t>Please return in 15 minutes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904999"/>
            <a:ext cx="3606800" cy="3823463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3909BC4-9725-486D-AC36-74ED96C26C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28596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b="1" dirty="0"/>
              <a:t>CDM Examples</a:t>
            </a:r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r>
              <a:rPr lang="en-US" dirty="0"/>
              <a:t>Leveraging OHDSI Tools (GitHub /Forums/ </a:t>
            </a:r>
            <a:br>
              <a:rPr lang="en-US" dirty="0"/>
            </a:br>
            <a:r>
              <a:rPr lang="en-US" dirty="0"/>
              <a:t>Working Group)</a:t>
            </a:r>
            <a:br>
              <a:rPr lang="en-US" dirty="0"/>
            </a:br>
            <a:r>
              <a:rPr lang="en-US" dirty="0"/>
              <a:t>Exercises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Shape 1501"/>
          <p:cNvSpPr txBox="1">
            <a:spLocks noGrp="1"/>
          </p:cNvSpPr>
          <p:nvPr>
            <p:ph type="title" idx="4294967295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6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ETL: Real world scenario</a:t>
            </a:r>
          </a:p>
        </p:txBody>
      </p:sp>
      <p:graphicFrame>
        <p:nvGraphicFramePr>
          <p:cNvPr id="1502" name="Shape 1502"/>
          <p:cNvGraphicFramePr/>
          <p:nvPr>
            <p:extLst/>
          </p:nvPr>
        </p:nvGraphicFramePr>
        <p:xfrm>
          <a:off x="467174" y="1177795"/>
          <a:ext cx="7467600" cy="858634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953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 Plus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CLAIMS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3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pat_id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claimno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from_dt</a:t>
                      </a:r>
                    </a:p>
                  </a:txBody>
                  <a:tcPr marL="5656" marR="5656" marT="56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to_dt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diagprc_ind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Diag_admit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diag1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4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05917921689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IPA333393946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1/5/2006</a:t>
                      </a:r>
                    </a:p>
                  </a:txBody>
                  <a:tcPr marL="5656" marR="5656" marT="56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1/5/2006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41071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41071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03" name="Shape 1503"/>
          <p:cNvGraphicFramePr/>
          <p:nvPr>
            <p:extLst/>
          </p:nvPr>
        </p:nvGraphicFramePr>
        <p:xfrm>
          <a:off x="481765" y="2248828"/>
          <a:ext cx="6413500" cy="71628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163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LRx/Dx</a:t>
                      </a:r>
                      <a:endParaRPr lang="en-US" sz="1100" b="1" dirty="0">
                        <a:solidFill>
                          <a:srgbClr val="9999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MEDICAL_CLAIMS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md_clm_id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ims_pat_nbr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dt_of_service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rxer_id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diag_cd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95963982102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80445908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8/1/2012 0:00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680488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41071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04" name="Shape 1504"/>
          <p:cNvGraphicFramePr/>
          <p:nvPr>
            <p:extLst/>
          </p:nvPr>
        </p:nvGraphicFramePr>
        <p:xfrm>
          <a:off x="467174" y="3061292"/>
          <a:ext cx="5715003" cy="1082578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816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8984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German DA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</a:t>
                      </a:r>
                      <a:r>
                        <a:rPr lang="en-US" sz="1100" b="1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Events</a:t>
                      </a:r>
                      <a:endParaRPr lang="en-US"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7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db_country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international_practice_num</a:t>
                      </a:r>
                    </a:p>
                  </a:txBody>
                  <a:tcPr marL="3897" marR="3897" marT="38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international_doctor_num</a:t>
                      </a:r>
                    </a:p>
                  </a:txBody>
                  <a:tcPr marL="3897" marR="3897" marT="38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international_patient_num</a:t>
                      </a:r>
                    </a:p>
                  </a:txBody>
                  <a:tcPr marL="3897" marR="3897" marT="38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age_at_event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date_of_event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international_diagnosis_num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GE6326</a:t>
                      </a:r>
                    </a:p>
                  </a:txBody>
                  <a:tcPr marL="3897" marR="3897" marT="389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GE8784</a:t>
                      </a:r>
                    </a:p>
                  </a:txBody>
                  <a:tcPr marL="3897" marR="3897" marT="389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GE46478747</a:t>
                      </a:r>
                    </a:p>
                  </a:txBody>
                  <a:tcPr marL="3897" marR="3897" marT="389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11/19/2014 0:00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GE2397573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05" name="Shape 1505"/>
          <p:cNvGraphicFramePr/>
          <p:nvPr>
            <p:extLst/>
          </p:nvPr>
        </p:nvGraphicFramePr>
        <p:xfrm>
          <a:off x="477237" y="5385540"/>
          <a:ext cx="3848100" cy="72263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150">
                <a:tc gridSpan="2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 b="1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Ambulatory EMR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Patient_id_synth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Diag_dt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Icd10_cd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271138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4/11/2013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I214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2579" y="4143870"/>
            <a:ext cx="7425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Diagnosis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0414" y="4349328"/>
          <a:ext cx="5729597" cy="830754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95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9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4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32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db_country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international_diagnosis_num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diagnosis_num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icd10_4_code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icd10_3_text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diagnosis_confidence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GE2397573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2397573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I21.4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Non-ST elevation (NSTEMI) myocardial infarction</a:t>
                      </a:r>
                      <a:endParaRPr lang="en-US" sz="900" b="0" i="0" u="none" strike="noStrike" dirty="0">
                        <a:effectLst/>
                        <a:latin typeface="Arial"/>
                      </a:endParaRP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Confirmed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Shape 1506"/>
          <p:cNvSpPr txBox="1"/>
          <p:nvPr/>
        </p:nvSpPr>
        <p:spPr>
          <a:xfrm>
            <a:off x="3962400" y="3505199"/>
            <a:ext cx="4953000" cy="259389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4 real observational databases, all containing an inpatient admission for a patient with a diagnosis of ‘acute subendocardial infarction’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Not a single table name the same…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Not a single variable name the same….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Different table structures (rows vs. columns)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Different conventions (with and without decimal points)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Different coding schemes (ICD9 vs. ICD10)</a:t>
            </a:r>
          </a:p>
        </p:txBody>
      </p:sp>
      <p:sp>
        <p:nvSpPr>
          <p:cNvPr id="11" name="Shape 670">
            <a:extLst>
              <a:ext uri="{FF2B5EF4-FFF2-40B4-BE49-F238E27FC236}">
                <a16:creationId xmlns:a16="http://schemas.microsoft.com/office/drawing/2014/main" id="{502689B9-D586-44E6-97CA-3E7660596D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04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European OMOP Experiment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51993" y="4267200"/>
            <a:ext cx="42488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Drug-outcome pairs</a:t>
            </a:r>
          </a:p>
        </p:txBody>
      </p:sp>
      <p:sp>
        <p:nvSpPr>
          <p:cNvPr id="27" name="Left-Right Arrow 26"/>
          <p:cNvSpPr/>
          <p:nvPr/>
        </p:nvSpPr>
        <p:spPr>
          <a:xfrm>
            <a:off x="2819400" y="1676400"/>
            <a:ext cx="2971800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eft-Right Arrow 27"/>
          <p:cNvSpPr/>
          <p:nvPr/>
        </p:nvSpPr>
        <p:spPr>
          <a:xfrm rot="3211793">
            <a:off x="2399507" y="2997994"/>
            <a:ext cx="2322512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1993" y="4686300"/>
            <a:ext cx="4248807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5892800" y="1563688"/>
            <a:ext cx="2773516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Case-Control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User Cohort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Disproportionality methods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ICTPD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LGPS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Self-Controlled Cohort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SCCS</a:t>
            </a:r>
          </a:p>
          <a:p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" y="1606655"/>
            <a:ext cx="266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Observational Data</a:t>
            </a:r>
          </a:p>
        </p:txBody>
      </p:sp>
      <p:sp>
        <p:nvSpPr>
          <p:cNvPr id="29" name="Left-Right Arrow 28"/>
          <p:cNvSpPr/>
          <p:nvPr/>
        </p:nvSpPr>
        <p:spPr>
          <a:xfrm rot="18388207" flipH="1">
            <a:off x="3923507" y="3037682"/>
            <a:ext cx="2322512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48000" y="4648200"/>
            <a:ext cx="11430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836E26-A928-43CA-B181-CDD361817F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</a:t>
            </a:fld>
            <a:endParaRPr lang="en-US" sz="12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580AE0-BCBB-461D-9801-67861B8B1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id="{BBD20958-237F-4A7A-AE3F-789016979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799" y="2718454"/>
            <a:ext cx="914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IPCI</a:t>
            </a:r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77F65500-CC6F-4036-AC42-F71679B6278B}"/>
              </a:ext>
            </a:extLst>
          </p:cNvPr>
          <p:cNvSpPr/>
          <p:nvPr/>
        </p:nvSpPr>
        <p:spPr>
          <a:xfrm>
            <a:off x="371714" y="1944786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Flowchart: Magnetic Disk 21">
            <a:extLst>
              <a:ext uri="{FF2B5EF4-FFF2-40B4-BE49-F238E27FC236}">
                <a16:creationId xmlns:a16="http://schemas.microsoft.com/office/drawing/2014/main" id="{437C895C-C276-4833-9DA3-0A2A825713AE}"/>
              </a:ext>
            </a:extLst>
          </p:cNvPr>
          <p:cNvSpPr/>
          <p:nvPr/>
        </p:nvSpPr>
        <p:spPr>
          <a:xfrm>
            <a:off x="390645" y="3052146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lowchart: Magnetic Disk 22">
            <a:extLst>
              <a:ext uri="{FF2B5EF4-FFF2-40B4-BE49-F238E27FC236}">
                <a16:creationId xmlns:a16="http://schemas.microsoft.com/office/drawing/2014/main" id="{F1FCBB39-D7E5-4A9C-BC5F-26DC9FAD1FC5}"/>
              </a:ext>
            </a:extLst>
          </p:cNvPr>
          <p:cNvSpPr/>
          <p:nvPr/>
        </p:nvSpPr>
        <p:spPr>
          <a:xfrm>
            <a:off x="405999" y="4143692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Flowchart: Magnetic Disk 23">
            <a:extLst>
              <a:ext uri="{FF2B5EF4-FFF2-40B4-BE49-F238E27FC236}">
                <a16:creationId xmlns:a16="http://schemas.microsoft.com/office/drawing/2014/main" id="{EFE24BE8-92A1-4E72-945C-7F28F12D257E}"/>
              </a:ext>
            </a:extLst>
          </p:cNvPr>
          <p:cNvSpPr/>
          <p:nvPr/>
        </p:nvSpPr>
        <p:spPr>
          <a:xfrm>
            <a:off x="1472328" y="1952530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F7ADC9EC-58BB-4935-B223-5544032FF8E2}"/>
              </a:ext>
            </a:extLst>
          </p:cNvPr>
          <p:cNvSpPr/>
          <p:nvPr/>
        </p:nvSpPr>
        <p:spPr>
          <a:xfrm>
            <a:off x="1472799" y="3076892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A8B2BFB8-71B7-4B7F-BFF1-3A25B15EA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655" y="3353754"/>
            <a:ext cx="476250" cy="310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86368FDC-E242-45D1-8C2F-C0FDD9EC0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89" y="2221649"/>
            <a:ext cx="476250" cy="310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5">
            <a:extLst>
              <a:ext uri="{FF2B5EF4-FFF2-40B4-BE49-F238E27FC236}">
                <a16:creationId xmlns:a16="http://schemas.microsoft.com/office/drawing/2014/main" id="{8F7B9116-E857-4385-8B31-EFFDA2A66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20" y="3329009"/>
            <a:ext cx="476250" cy="31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5">
            <a:extLst>
              <a:ext uri="{FF2B5EF4-FFF2-40B4-BE49-F238E27FC236}">
                <a16:creationId xmlns:a16="http://schemas.microsoft.com/office/drawing/2014/main" id="{F5FE39E9-AE66-4160-93AF-4B3C91050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0" y="4420555"/>
            <a:ext cx="476250" cy="31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5">
            <a:extLst>
              <a:ext uri="{FF2B5EF4-FFF2-40B4-BE49-F238E27FC236}">
                <a16:creationId xmlns:a16="http://schemas.microsoft.com/office/drawing/2014/main" id="{D9F7B9C6-DDEC-4D5C-A142-7FE5DE1F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11" y="2225922"/>
            <a:ext cx="476250" cy="31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Flowchart: Magnetic Disk 40">
            <a:extLst>
              <a:ext uri="{FF2B5EF4-FFF2-40B4-BE49-F238E27FC236}">
                <a16:creationId xmlns:a16="http://schemas.microsoft.com/office/drawing/2014/main" id="{5DC27F0A-FA4B-42F0-9F0A-7B43BD45B7EA}"/>
              </a:ext>
            </a:extLst>
          </p:cNvPr>
          <p:cNvSpPr/>
          <p:nvPr/>
        </p:nvSpPr>
        <p:spPr>
          <a:xfrm>
            <a:off x="1500437" y="4139851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8DFFE46D-495C-4D14-BBF6-638F6858D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086" y="4416713"/>
            <a:ext cx="476250" cy="310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17">
            <a:extLst>
              <a:ext uri="{FF2B5EF4-FFF2-40B4-BE49-F238E27FC236}">
                <a16:creationId xmlns:a16="http://schemas.microsoft.com/office/drawing/2014/main" id="{5B41CF40-C0F0-40D1-819D-A6F99B5CB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696442"/>
            <a:ext cx="9336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ARS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FB089F28-C3CB-40EB-8492-9EB2781DA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785254"/>
            <a:ext cx="9336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HS</a:t>
            </a: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D534DE0C-9090-431C-8C6B-043B61B7B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8006" y="3785254"/>
            <a:ext cx="10765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PHARMO</a:t>
            </a:r>
          </a:p>
        </p:txBody>
      </p:sp>
      <p:pic>
        <p:nvPicPr>
          <p:cNvPr id="46" name="Picture 6" descr="normal_euadr">
            <a:extLst>
              <a:ext uri="{FF2B5EF4-FFF2-40B4-BE49-F238E27FC236}">
                <a16:creationId xmlns:a16="http://schemas.microsoft.com/office/drawing/2014/main" id="{C625D4FC-4434-4CA1-ABB5-99DF02913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9631" y="1160029"/>
            <a:ext cx="1729705" cy="55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93098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 txBox="1">
            <a:spLocks noGrp="1"/>
          </p:cNvSpPr>
          <p:nvPr>
            <p:ph type="title" idx="4294967295"/>
          </p:nvPr>
        </p:nvSpPr>
        <p:spPr>
          <a:xfrm>
            <a:off x="1143000" y="3048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What does it mean to ETL </a:t>
            </a:r>
            <a:r>
              <a:rPr lang="en-US" sz="32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CDM?</a:t>
            </a:r>
            <a:b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 </a:t>
            </a:r>
            <a:r>
              <a:rPr lang="en-US" sz="32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structure</a:t>
            </a: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2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</a:p>
        </p:txBody>
      </p:sp>
      <p:graphicFrame>
        <p:nvGraphicFramePr>
          <p:cNvPr id="1513" name="Shape 1513"/>
          <p:cNvGraphicFramePr/>
          <p:nvPr>
            <p:extLst/>
          </p:nvPr>
        </p:nvGraphicFramePr>
        <p:xfrm>
          <a:off x="533400" y="1348325"/>
          <a:ext cx="7696200" cy="720666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</a:t>
                      </a:r>
                      <a:r>
                        <a:rPr lang="en-US" sz="1100" b="1" i="0" u="none" strike="noStrike" cap="none" baseline="0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Plus</a:t>
                      </a:r>
                      <a:endParaRPr lang="en-US" sz="1100" b="1" i="0" u="none" strike="noStrike" cap="none" dirty="0">
                        <a:solidFill>
                          <a:srgbClr val="9999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Inpatient</a:t>
                      </a:r>
                      <a:r>
                        <a:rPr lang="en-US" sz="1100" b="1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Claims </a:t>
                      </a:r>
                      <a:endParaRPr lang="en-US"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pat_id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claimno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from_dt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to_dt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diagprc_ind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Diag_admit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05917921689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IPA333393946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1/5/2006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1/5/2006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41071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14" name="Shape 1514"/>
          <p:cNvGraphicFramePr/>
          <p:nvPr>
            <p:extLst>
              <p:ext uri="{D42A27DB-BD31-4B8C-83A1-F6EECF244321}">
                <p14:modId xmlns:p14="http://schemas.microsoft.com/office/powerpoint/2010/main" val="2717870572"/>
              </p:ext>
            </p:extLst>
          </p:nvPr>
        </p:nvGraphicFramePr>
        <p:xfrm>
          <a:off x="533400" y="2872325"/>
          <a:ext cx="4889500" cy="126873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415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</a:t>
                      </a:r>
                      <a:r>
                        <a:rPr lang="en-US" sz="1100" b="1" i="0" u="none" strike="noStrike" cap="none" baseline="0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Plus</a:t>
                      </a:r>
                      <a:endParaRPr lang="en-US" sz="1100" b="1" i="0" u="none" strike="noStrike" cap="none" dirty="0">
                        <a:solidFill>
                          <a:srgbClr val="9999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CONDITION_START_DATE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CONDITION_SOURCE_VALUE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CONDITION_TYPE_CONCEPT_ID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05917921689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1/5/2006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Inpatient claims - primary position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15" name="Shape 1515"/>
          <p:cNvSpPr/>
          <p:nvPr/>
        </p:nvSpPr>
        <p:spPr>
          <a:xfrm>
            <a:off x="3566100" y="2163567"/>
            <a:ext cx="548700" cy="61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Shape 1516"/>
          <p:cNvSpPr txBox="1"/>
          <p:nvPr/>
        </p:nvSpPr>
        <p:spPr>
          <a:xfrm>
            <a:off x="4343400" y="2163583"/>
            <a:ext cx="4648200" cy="92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 optimized for large-scale analysis for clinical characterization, population-level estimation, and patient-level prediction</a:t>
            </a:r>
          </a:p>
        </p:txBody>
      </p:sp>
      <p:sp>
        <p:nvSpPr>
          <p:cNvPr id="1517" name="Shape 1517"/>
          <p:cNvSpPr/>
          <p:nvPr/>
        </p:nvSpPr>
        <p:spPr>
          <a:xfrm>
            <a:off x="3566100" y="4357787"/>
            <a:ext cx="548700" cy="61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8" name="Shape 1518"/>
          <p:cNvSpPr txBox="1"/>
          <p:nvPr/>
        </p:nvSpPr>
        <p:spPr>
          <a:xfrm>
            <a:off x="4343400" y="4343400"/>
            <a:ext cx="47244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using international vocabulary standards that can be applied to any data source</a:t>
            </a:r>
          </a:p>
        </p:txBody>
      </p:sp>
      <p:graphicFrame>
        <p:nvGraphicFramePr>
          <p:cNvPr id="1519" name="Shape 1519"/>
          <p:cNvGraphicFramePr/>
          <p:nvPr>
            <p:extLst>
              <p:ext uri="{D42A27DB-BD31-4B8C-83A1-F6EECF244321}">
                <p14:modId xmlns:p14="http://schemas.microsoft.com/office/powerpoint/2010/main" val="1777841495"/>
              </p:ext>
            </p:extLst>
          </p:nvPr>
        </p:nvGraphicFramePr>
        <p:xfrm>
          <a:off x="533400" y="4977358"/>
          <a:ext cx="5842000" cy="126873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</a:t>
                      </a:r>
                      <a:r>
                        <a:rPr lang="en-US" sz="1100" b="1" i="0" u="none" strike="noStrike" cap="none" baseline="0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Plus</a:t>
                      </a:r>
                      <a:endParaRPr lang="en-US" sz="1100" b="1" i="0" u="none" strike="noStrike" cap="none" dirty="0">
                        <a:solidFill>
                          <a:srgbClr val="9999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_START 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_TYPE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05917921689</a:t>
                      </a: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1/5/2006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Inpatient claims - primary position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44825429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444406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5F09946-CDBF-4B90-A449-9C847528FA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488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" grpId="0" animBg="1"/>
      <p:bldP spid="1516" grpId="0"/>
      <p:bldP spid="1517" grpId="0" animBg="1"/>
      <p:bldP spid="1518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Shape 1525"/>
          <p:cNvSpPr/>
          <p:nvPr/>
        </p:nvSpPr>
        <p:spPr>
          <a:xfrm>
            <a:off x="-76200" y="1447800"/>
            <a:ext cx="9220200" cy="54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Shape 1526"/>
          <p:cNvSpPr txBox="1">
            <a:spLocks noGrp="1"/>
          </p:cNvSpPr>
          <p:nvPr>
            <p:ph type="title" idx="4294967295"/>
          </p:nvPr>
        </p:nvSpPr>
        <p:spPr>
          <a:xfrm>
            <a:off x="1143000" y="3048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CDM = Standardized structure:</a:t>
            </a:r>
            <a:b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same tables, same fields, same datatypes, same conventions across disparate sources</a:t>
            </a:r>
          </a:p>
        </p:txBody>
      </p:sp>
      <p:graphicFrame>
        <p:nvGraphicFramePr>
          <p:cNvPr id="1528" name="Shape 1528"/>
          <p:cNvGraphicFramePr/>
          <p:nvPr>
            <p:extLst>
              <p:ext uri="{D42A27DB-BD31-4B8C-83A1-F6EECF244321}">
                <p14:modId xmlns:p14="http://schemas.microsoft.com/office/powerpoint/2010/main" val="1163017904"/>
              </p:ext>
            </p:extLst>
          </p:nvPr>
        </p:nvGraphicFramePr>
        <p:xfrm>
          <a:off x="5029200" y="1458130"/>
          <a:ext cx="3886199" cy="4339858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989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5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7127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 Plus:  CONDITION_OCCURRENCE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0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CONDITION_START_DATE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CONDITION_SOURCE_VALUE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CONDITION_TYPE_CONCEPT_ID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9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157033702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1/5/2006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Inpatient claims - primary position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12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127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LRX/DX:  CONDITION_OCCURRENCE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60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CONDITION_START_DATE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CONDITION_SOURCE_VALUE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CONDITION_TYPE_CONCEPT_ID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80445908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8/1/2012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Condition</a:t>
                      </a:r>
                      <a:endParaRPr lang="en-US"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12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127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German DA : CONDITION_OCCURRENCE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60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CONDITION_START_DATE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CONDITION_SOURCE_VALUE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CONDITION_TYPE_CONCEPT_ID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endParaRPr lang="en-US" sz="900" b="0" i="0" u="none" strike="noStrike" dirty="0"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effectLst/>
                          <a:latin typeface="+mn-lt"/>
                        </a:rPr>
                        <a:t>46478747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11/19/2014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I21.4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EHR problem list entry</a:t>
                      </a:r>
                      <a:endParaRPr lang="en-US"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12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5932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Ambulatory</a:t>
                      </a:r>
                      <a:r>
                        <a:rPr lang="en-US" sz="900" b="1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EMR</a:t>
                      </a: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CONDITION_OCCURRENCE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60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CONDITION_START_DATE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CONDITION_SOURCE_VALUE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CONDITION_TYPE_CONCEPT_ID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271138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4/11/2013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I214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Condition</a:t>
                      </a:r>
                      <a:endParaRPr lang="en-US"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529" name="Shape 1529"/>
          <p:cNvSpPr/>
          <p:nvPr/>
        </p:nvSpPr>
        <p:spPr>
          <a:xfrm>
            <a:off x="3733800" y="3429000"/>
            <a:ext cx="699300" cy="7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Shape 1530"/>
          <p:cNvSpPr txBox="1"/>
          <p:nvPr/>
        </p:nvSpPr>
        <p:spPr>
          <a:xfrm>
            <a:off x="114300" y="4495800"/>
            <a:ext cx="4419600" cy="1200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Consistent structure optimized for large-scale analysis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Structure preserves all source content and provenance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99" y="1470322"/>
            <a:ext cx="4201601" cy="28318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E7FBF-C143-48BE-8B24-77C3C739D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07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0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Shape 1536"/>
          <p:cNvSpPr/>
          <p:nvPr/>
        </p:nvSpPr>
        <p:spPr>
          <a:xfrm>
            <a:off x="0" y="1402179"/>
            <a:ext cx="9220200" cy="54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Shape 1537"/>
          <p:cNvSpPr txBox="1">
            <a:spLocks noGrp="1"/>
          </p:cNvSpPr>
          <p:nvPr>
            <p:ph type="title" idx="4294967295"/>
          </p:nvPr>
        </p:nvSpPr>
        <p:spPr>
          <a:xfrm>
            <a:off x="1143000" y="3048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CDM = Standardized content:</a:t>
            </a:r>
            <a:b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common vocabularies across disparate sources</a:t>
            </a:r>
          </a:p>
        </p:txBody>
      </p:sp>
      <p:graphicFrame>
        <p:nvGraphicFramePr>
          <p:cNvPr id="1538" name="Shape 1538"/>
          <p:cNvGraphicFramePr/>
          <p:nvPr>
            <p:extLst>
              <p:ext uri="{D42A27DB-BD31-4B8C-83A1-F6EECF244321}">
                <p14:modId xmlns:p14="http://schemas.microsoft.com/office/powerpoint/2010/main" val="912072019"/>
              </p:ext>
            </p:extLst>
          </p:nvPr>
        </p:nvGraphicFramePr>
        <p:xfrm>
          <a:off x="304800" y="1600200"/>
          <a:ext cx="5842000" cy="111125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</a:t>
                      </a:r>
                      <a:r>
                        <a:rPr lang="en-US" sz="1100" b="1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Plus</a:t>
                      </a: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 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_START 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_TYPE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05917921689</a:t>
                      </a: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1/5/2006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Inpatient claims - primary position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44825429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444406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39" name="Shape 1539"/>
          <p:cNvGraphicFramePr/>
          <p:nvPr>
            <p:extLst>
              <p:ext uri="{D42A27DB-BD31-4B8C-83A1-F6EECF244321}">
                <p14:modId xmlns:p14="http://schemas.microsoft.com/office/powerpoint/2010/main" val="2159722498"/>
              </p:ext>
            </p:extLst>
          </p:nvPr>
        </p:nvGraphicFramePr>
        <p:xfrm>
          <a:off x="304800" y="2918883"/>
          <a:ext cx="5842000" cy="111125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LRx/Dx:  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_START 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_TYPE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80445908</a:t>
                      </a: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8/1/2012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Primary</a:t>
                      </a:r>
                      <a:r>
                        <a:rPr lang="en-US" sz="1100" b="0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Condition</a:t>
                      </a: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44825429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444406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40" name="Shape 1540"/>
          <p:cNvGraphicFramePr/>
          <p:nvPr>
            <p:extLst>
              <p:ext uri="{D42A27DB-BD31-4B8C-83A1-F6EECF244321}">
                <p14:modId xmlns:p14="http://schemas.microsoft.com/office/powerpoint/2010/main" val="2868215491"/>
              </p:ext>
            </p:extLst>
          </p:nvPr>
        </p:nvGraphicFramePr>
        <p:xfrm>
          <a:off x="304800" y="4237566"/>
          <a:ext cx="5842000" cy="111760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German</a:t>
                      </a:r>
                      <a:r>
                        <a:rPr lang="en-US" sz="1100" b="1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DA</a:t>
                      </a: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_START 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_TYPE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effectLst/>
                          <a:latin typeface="+mn-lt"/>
                        </a:rPr>
                        <a:t>6478747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11/19/2014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I21.4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EHR problem list entry</a:t>
                      </a:r>
                      <a:endParaRPr lang="en-US"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45572081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444406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41" name="Shape 1541"/>
          <p:cNvGraphicFramePr/>
          <p:nvPr>
            <p:extLst>
              <p:ext uri="{D42A27DB-BD31-4B8C-83A1-F6EECF244321}">
                <p14:modId xmlns:p14="http://schemas.microsoft.com/office/powerpoint/2010/main" val="510914450"/>
              </p:ext>
            </p:extLst>
          </p:nvPr>
        </p:nvGraphicFramePr>
        <p:xfrm>
          <a:off x="304800" y="5562600"/>
          <a:ext cx="5842000" cy="93345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Ambulatory EMR : 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_START 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_TYPE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271138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4/11/2013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I214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Primary</a:t>
                      </a:r>
                      <a:r>
                        <a:rPr lang="en-US" sz="1100" b="0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Condition </a:t>
                      </a: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45572081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444406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42" name="Shape 1542"/>
          <p:cNvSpPr txBox="1"/>
          <p:nvPr/>
        </p:nvSpPr>
        <p:spPr>
          <a:xfrm>
            <a:off x="6451600" y="4597782"/>
            <a:ext cx="2590799" cy="2031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 source codes to be uniquely defined across all vocabularies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No more worries about formatting or code overlap </a:t>
            </a:r>
          </a:p>
        </p:txBody>
      </p:sp>
      <p:cxnSp>
        <p:nvCxnSpPr>
          <p:cNvPr id="1543" name="Shape 1543"/>
          <p:cNvCxnSpPr>
            <a:cxnSpLocks/>
            <a:endCxn id="1546" idx="3"/>
          </p:cNvCxnSpPr>
          <p:nvPr/>
        </p:nvCxnSpPr>
        <p:spPr>
          <a:xfrm flipH="1" flipV="1">
            <a:off x="5124733" y="5504818"/>
            <a:ext cx="1287588" cy="207906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544" name="Shape 1544"/>
          <p:cNvSpPr txBox="1"/>
          <p:nvPr/>
        </p:nvSpPr>
        <p:spPr>
          <a:xfrm>
            <a:off x="6468710" y="1605893"/>
            <a:ext cx="2590800" cy="2862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 across vocabularies to a common referent standard (ICD9/10→SNOMED)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Source codes mapped into each domain standard so that now you can talk across different languages</a:t>
            </a:r>
          </a:p>
        </p:txBody>
      </p:sp>
      <p:cxnSp>
        <p:nvCxnSpPr>
          <p:cNvPr id="1545" name="Shape 1545"/>
          <p:cNvCxnSpPr>
            <a:stCxn id="1544" idx="1"/>
          </p:cNvCxnSpPr>
          <p:nvPr/>
        </p:nvCxnSpPr>
        <p:spPr>
          <a:xfrm flipH="1">
            <a:off x="6204982" y="3037043"/>
            <a:ext cx="263728" cy="1377442"/>
          </a:xfrm>
          <a:prstGeom prst="straightConnector1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546" name="Shape 1546"/>
          <p:cNvSpPr/>
          <p:nvPr/>
        </p:nvSpPr>
        <p:spPr>
          <a:xfrm>
            <a:off x="4191000" y="4380554"/>
            <a:ext cx="933733" cy="2248528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Shape 1547"/>
          <p:cNvSpPr/>
          <p:nvPr/>
        </p:nvSpPr>
        <p:spPr>
          <a:xfrm>
            <a:off x="5124733" y="1752600"/>
            <a:ext cx="1080249" cy="4876650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82F1AE0-51C2-4843-A4EA-19676F6FA78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472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2" grpId="0" animBg="1"/>
      <p:bldP spid="1544" grpId="0" animBg="1"/>
      <p:bldP spid="1546" grpId="0" animBg="1"/>
      <p:bldP spid="154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Data Used for Demonstration </a:t>
            </a:r>
          </a:p>
        </p:txBody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Medicare Claims Synthetic Public Use Files (SynPUFs)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synthetic US Medicare insurance claims database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Medicare is a government based insurance program for primarily 65 and older but also individuals with disabilities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SynPUF not for research but rather demonstration/development purposes</a:t>
            </a:r>
          </a:p>
          <a:p>
            <a:pPr marL="914400" lvl="1" indent="-228600">
              <a:spcBef>
                <a:spcPts val="0"/>
              </a:spcBef>
            </a:pPr>
            <a:r>
              <a:rPr lang="en-US" dirty="0"/>
              <a:t>Has been converted to the Common Data Model</a:t>
            </a:r>
          </a:p>
        </p:txBody>
      </p:sp>
      <p:sp>
        <p:nvSpPr>
          <p:cNvPr id="890" name="Shape 89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123</a:t>
            </a:fld>
            <a:endParaRPr lang="en-US" dirty="0"/>
          </a:p>
        </p:txBody>
      </p:sp>
      <p:pic>
        <p:nvPicPr>
          <p:cNvPr id="891" name="Shape 8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462" y="5433288"/>
            <a:ext cx="34385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Shape 892"/>
          <p:cNvSpPr txBox="1"/>
          <p:nvPr/>
        </p:nvSpPr>
        <p:spPr>
          <a:xfrm>
            <a:off x="494675" y="6495250"/>
            <a:ext cx="8192100" cy="48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800" dirty="0"/>
              <a:t>https://www.cms.gov/research-statistics-data-and-systems/downloadable-public-use-files/synpufs/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Data Used for Demonstration</a:t>
            </a:r>
          </a:p>
        </p:txBody>
      </p:sp>
      <p:sp>
        <p:nvSpPr>
          <p:cNvPr id="899" name="Shape 899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-US" dirty="0"/>
              <a:t>Five types of data: </a:t>
            </a:r>
          </a:p>
        </p:txBody>
      </p:sp>
      <p:graphicFrame>
        <p:nvGraphicFramePr>
          <p:cNvPr id="900" name="Shape 900"/>
          <p:cNvGraphicFramePr/>
          <p:nvPr/>
        </p:nvGraphicFramePr>
        <p:xfrm>
          <a:off x="752075" y="1909425"/>
          <a:ext cx="7944700" cy="4396065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{969E380D-7EF0-46B0-BE8E-688EA0314A7F}</a:tableStyleId>
              </a:tblPr>
              <a:tblGrid>
                <a:gridCol w="246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5435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DE-SynPUF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Unit of record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Number of Records</a:t>
                      </a:r>
                    </a:p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2008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Number of Records</a:t>
                      </a:r>
                    </a:p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2009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Number of Records</a:t>
                      </a:r>
                    </a:p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2010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3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i="1" dirty="0">
                          <a:highlight>
                            <a:srgbClr val="FFFFFF"/>
                          </a:highlight>
                        </a:rPr>
                        <a:t>Beneficiary Summary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Benefi-</a:t>
                      </a:r>
                      <a:br>
                        <a:rPr lang="en-US" sz="1800" dirty="0">
                          <a:highlight>
                            <a:srgbClr val="FFFFFF"/>
                          </a:highlight>
                        </a:rPr>
                      </a:b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ciary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2,326,856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2,291,320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2,255,098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3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i="1" dirty="0">
                          <a:highlight>
                            <a:srgbClr val="FFFFFF"/>
                          </a:highlight>
                        </a:rPr>
                        <a:t>Inpatient Claims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claim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547,800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504,941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280,081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3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i="1" dirty="0">
                          <a:highlight>
                            <a:srgbClr val="FFFFFF"/>
                          </a:highlight>
                        </a:rPr>
                        <a:t>Outpatient Claims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claim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5,673,808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6,519,340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3,633,839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3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i="1" dirty="0">
                          <a:highlight>
                            <a:srgbClr val="FFFFFF"/>
                          </a:highlight>
                        </a:rPr>
                        <a:t>Carrier Claims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claim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34,276,324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37,304,993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23,282,135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3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i="1" dirty="0">
                          <a:highlight>
                            <a:srgbClr val="FFFFFF"/>
                          </a:highlight>
                        </a:rPr>
                        <a:t>Prescription Drug Events (PDE)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event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39,927,827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43,379,293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27,778,849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01" name="Shape 901"/>
          <p:cNvSpPr txBox="1"/>
          <p:nvPr/>
        </p:nvSpPr>
        <p:spPr>
          <a:xfrm>
            <a:off x="494675" y="6495250"/>
            <a:ext cx="8192100" cy="48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800" dirty="0"/>
              <a:t>https://www.cms.gov/Research-Statistics-Data-and-Systems/Downloadable-Public-Use-Files/SynPUFs/DE_Syn_PUF.html</a:t>
            </a:r>
          </a:p>
        </p:txBody>
      </p:sp>
      <p:sp>
        <p:nvSpPr>
          <p:cNvPr id="902" name="Shape 9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124</a:t>
            </a:fld>
            <a:endParaRPr lang="en-US" dirty="0"/>
          </a:p>
        </p:txBody>
      </p:sp>
      <p:sp>
        <p:nvSpPr>
          <p:cNvPr id="903" name="Shape 903"/>
          <p:cNvSpPr/>
          <p:nvPr/>
        </p:nvSpPr>
        <p:spPr>
          <a:xfrm>
            <a:off x="501848" y="3246450"/>
            <a:ext cx="134055" cy="365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99999"/>
                </a:solidFill>
                <a:latin typeface="Arial"/>
              </a:rPr>
              <a:t>1</a:t>
            </a:r>
          </a:p>
        </p:txBody>
      </p:sp>
      <p:sp>
        <p:nvSpPr>
          <p:cNvPr id="904" name="Shape 904"/>
          <p:cNvSpPr/>
          <p:nvPr/>
        </p:nvSpPr>
        <p:spPr>
          <a:xfrm>
            <a:off x="448530" y="3926812"/>
            <a:ext cx="240690" cy="365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99999"/>
                </a:solidFill>
                <a:latin typeface="Arial"/>
              </a:rPr>
              <a:t>2</a:t>
            </a:r>
          </a:p>
        </p:txBody>
      </p:sp>
      <p:sp>
        <p:nvSpPr>
          <p:cNvPr id="905" name="Shape 905"/>
          <p:cNvSpPr/>
          <p:nvPr/>
        </p:nvSpPr>
        <p:spPr>
          <a:xfrm>
            <a:off x="449792" y="4441075"/>
            <a:ext cx="238151" cy="37119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99999"/>
                </a:solidFill>
                <a:latin typeface="Arial"/>
              </a:rPr>
              <a:t>3</a:t>
            </a:r>
          </a:p>
        </p:txBody>
      </p:sp>
      <p:sp>
        <p:nvSpPr>
          <p:cNvPr id="906" name="Shape 906"/>
          <p:cNvSpPr/>
          <p:nvPr/>
        </p:nvSpPr>
        <p:spPr>
          <a:xfrm>
            <a:off x="443192" y="5058037"/>
            <a:ext cx="251353" cy="363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99999"/>
                </a:solidFill>
                <a:latin typeface="Arial"/>
              </a:rPr>
              <a:t>4</a:t>
            </a:r>
          </a:p>
        </p:txBody>
      </p:sp>
      <p:sp>
        <p:nvSpPr>
          <p:cNvPr id="907" name="Shape 907"/>
          <p:cNvSpPr/>
          <p:nvPr/>
        </p:nvSpPr>
        <p:spPr>
          <a:xfrm>
            <a:off x="448267" y="5776137"/>
            <a:ext cx="241197" cy="36459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99999"/>
                </a:solidFill>
                <a:latin typeface="Arial"/>
              </a:rPr>
              <a:t>5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SynPUF High Level Diagram</a:t>
            </a:r>
          </a:p>
        </p:txBody>
      </p:sp>
      <p:sp>
        <p:nvSpPr>
          <p:cNvPr id="914" name="Shape 91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125</a:t>
            </a:fld>
            <a:endParaRPr lang="en-US" dirty="0"/>
          </a:p>
        </p:txBody>
      </p:sp>
      <p:grpSp>
        <p:nvGrpSpPr>
          <p:cNvPr id="915" name="Shape 915"/>
          <p:cNvGrpSpPr/>
          <p:nvPr/>
        </p:nvGrpSpPr>
        <p:grpSpPr>
          <a:xfrm>
            <a:off x="1609300" y="1462834"/>
            <a:ext cx="5576323" cy="3932325"/>
            <a:chOff x="48279" y="1104775"/>
            <a:chExt cx="3533120" cy="2329024"/>
          </a:xfrm>
        </p:grpSpPr>
        <p:sp>
          <p:nvSpPr>
            <p:cNvPr id="916" name="Shape 916"/>
            <p:cNvSpPr/>
            <p:nvPr/>
          </p:nvSpPr>
          <p:spPr>
            <a:xfrm>
              <a:off x="76200" y="1104900"/>
              <a:ext cx="3505200" cy="2328900"/>
            </a:xfrm>
            <a:prstGeom prst="rect">
              <a:avLst/>
            </a:prstGeom>
            <a:solidFill>
              <a:srgbClr val="9BC545"/>
            </a:solidFill>
            <a:ln w="254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Shape 917"/>
            <p:cNvSpPr txBox="1"/>
            <p:nvPr/>
          </p:nvSpPr>
          <p:spPr>
            <a:xfrm rot="-5400000">
              <a:off x="-894920" y="2047975"/>
              <a:ext cx="23172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SYNPUF DIAGRAM</a:t>
              </a:r>
            </a:p>
          </p:txBody>
        </p:sp>
        <p:sp>
          <p:nvSpPr>
            <p:cNvPr id="918" name="Shape 918"/>
            <p:cNvSpPr txBox="1"/>
            <p:nvPr/>
          </p:nvSpPr>
          <p:spPr>
            <a:xfrm>
              <a:off x="304800" y="1219200"/>
              <a:ext cx="1295400" cy="5235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Beneficiary Summary</a:t>
              </a:r>
            </a:p>
          </p:txBody>
        </p:sp>
        <p:sp>
          <p:nvSpPr>
            <p:cNvPr id="919" name="Shape 919"/>
            <p:cNvSpPr txBox="1"/>
            <p:nvPr/>
          </p:nvSpPr>
          <p:spPr>
            <a:xfrm>
              <a:off x="1676400" y="2884150"/>
              <a:ext cx="1832700" cy="4503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Prescription Drug Events (PDE)</a:t>
              </a:r>
            </a:p>
          </p:txBody>
        </p:sp>
        <p:sp>
          <p:nvSpPr>
            <p:cNvPr id="920" name="Shape 920"/>
            <p:cNvSpPr txBox="1"/>
            <p:nvPr/>
          </p:nvSpPr>
          <p:spPr>
            <a:xfrm>
              <a:off x="1676400" y="1706879"/>
              <a:ext cx="18327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Inpatient Claims</a:t>
              </a:r>
            </a:p>
          </p:txBody>
        </p:sp>
        <p:sp>
          <p:nvSpPr>
            <p:cNvPr id="921" name="Shape 921"/>
            <p:cNvSpPr txBox="1"/>
            <p:nvPr/>
          </p:nvSpPr>
          <p:spPr>
            <a:xfrm>
              <a:off x="1676400" y="2514600"/>
              <a:ext cx="18327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Carrier Claims</a:t>
              </a:r>
            </a:p>
          </p:txBody>
        </p:sp>
        <p:sp>
          <p:nvSpPr>
            <p:cNvPr id="922" name="Shape 922"/>
            <p:cNvSpPr txBox="1"/>
            <p:nvPr/>
          </p:nvSpPr>
          <p:spPr>
            <a:xfrm>
              <a:off x="1676403" y="2096656"/>
              <a:ext cx="1832699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SzPct val="61111"/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Outpatient Claims</a:t>
              </a:r>
            </a:p>
          </p:txBody>
        </p:sp>
        <p:cxnSp>
          <p:nvCxnSpPr>
            <p:cNvPr id="923" name="Shape 923"/>
            <p:cNvCxnSpPr>
              <a:stCxn id="918" idx="2"/>
              <a:endCxn id="919" idx="1"/>
            </p:cNvCxnSpPr>
            <p:nvPr/>
          </p:nvCxnSpPr>
          <p:spPr>
            <a:xfrm rot="-5400000" flipH="1">
              <a:off x="631200" y="2064000"/>
              <a:ext cx="13665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24" name="Shape 924"/>
            <p:cNvCxnSpPr>
              <a:stCxn id="918" idx="2"/>
              <a:endCxn id="920" idx="1"/>
            </p:cNvCxnSpPr>
            <p:nvPr/>
          </p:nvCxnSpPr>
          <p:spPr>
            <a:xfrm rot="-5400000" flipH="1">
              <a:off x="1263750" y="1431450"/>
              <a:ext cx="1014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25" name="Shape 925"/>
            <p:cNvCxnSpPr>
              <a:stCxn id="918" idx="2"/>
              <a:endCxn id="921" idx="1"/>
            </p:cNvCxnSpPr>
            <p:nvPr/>
          </p:nvCxnSpPr>
          <p:spPr>
            <a:xfrm rot="-5400000" flipH="1">
              <a:off x="859950" y="1835250"/>
              <a:ext cx="9090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26" name="Shape 926"/>
            <p:cNvCxnSpPr>
              <a:stCxn id="918" idx="2"/>
              <a:endCxn id="922" idx="1"/>
            </p:cNvCxnSpPr>
            <p:nvPr/>
          </p:nvCxnSpPr>
          <p:spPr>
            <a:xfrm rot="-5400000" flipH="1">
              <a:off x="1068900" y="1626300"/>
              <a:ext cx="4911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Shape 932"/>
          <p:cNvGrpSpPr/>
          <p:nvPr/>
        </p:nvGrpSpPr>
        <p:grpSpPr>
          <a:xfrm>
            <a:off x="269175" y="1877150"/>
            <a:ext cx="3581400" cy="2329024"/>
            <a:chOff x="0" y="1104775"/>
            <a:chExt cx="3581400" cy="2329024"/>
          </a:xfrm>
        </p:grpSpPr>
        <p:sp>
          <p:nvSpPr>
            <p:cNvPr id="933" name="Shape 933"/>
            <p:cNvSpPr/>
            <p:nvPr/>
          </p:nvSpPr>
          <p:spPr>
            <a:xfrm>
              <a:off x="76200" y="1104900"/>
              <a:ext cx="3505200" cy="2328900"/>
            </a:xfrm>
            <a:prstGeom prst="rect">
              <a:avLst/>
            </a:prstGeom>
            <a:solidFill>
              <a:srgbClr val="9BC545"/>
            </a:solidFill>
            <a:ln w="254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Shape 934"/>
            <p:cNvSpPr txBox="1"/>
            <p:nvPr/>
          </p:nvSpPr>
          <p:spPr>
            <a:xfrm rot="-5400000">
              <a:off x="-943200" y="2047975"/>
              <a:ext cx="23172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SYNPUF DIAGRAM</a:t>
              </a:r>
            </a:p>
          </p:txBody>
        </p:sp>
        <p:sp>
          <p:nvSpPr>
            <p:cNvPr id="935" name="Shape 935"/>
            <p:cNvSpPr txBox="1"/>
            <p:nvPr/>
          </p:nvSpPr>
          <p:spPr>
            <a:xfrm>
              <a:off x="304800" y="1219200"/>
              <a:ext cx="1295400" cy="5235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dirty="0">
                  <a:solidFill>
                    <a:schemeClr val="dk1"/>
                  </a:solidFill>
                </a:rPr>
                <a:t>Beneficiary Summary</a:t>
              </a:r>
            </a:p>
          </p:txBody>
        </p:sp>
        <p:sp>
          <p:nvSpPr>
            <p:cNvPr id="936" name="Shape 936"/>
            <p:cNvSpPr txBox="1"/>
            <p:nvPr/>
          </p:nvSpPr>
          <p:spPr>
            <a:xfrm>
              <a:off x="1676400" y="2884150"/>
              <a:ext cx="1832700" cy="4503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i="1" dirty="0">
                  <a:solidFill>
                    <a:schemeClr val="dk1"/>
                  </a:solidFill>
                </a:rPr>
                <a:t>Prescription Drug Events (PDE)</a:t>
              </a:r>
            </a:p>
          </p:txBody>
        </p:sp>
        <p:sp>
          <p:nvSpPr>
            <p:cNvPr id="937" name="Shape 937"/>
            <p:cNvSpPr txBox="1"/>
            <p:nvPr/>
          </p:nvSpPr>
          <p:spPr>
            <a:xfrm>
              <a:off x="1676400" y="1706879"/>
              <a:ext cx="18327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dirty="0">
                  <a:solidFill>
                    <a:schemeClr val="dk1"/>
                  </a:solidFill>
                </a:rPr>
                <a:t>Inpatient Claims</a:t>
              </a:r>
            </a:p>
          </p:txBody>
        </p:sp>
        <p:sp>
          <p:nvSpPr>
            <p:cNvPr id="938" name="Shape 938"/>
            <p:cNvSpPr txBox="1"/>
            <p:nvPr/>
          </p:nvSpPr>
          <p:spPr>
            <a:xfrm>
              <a:off x="1676400" y="2514600"/>
              <a:ext cx="18327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i="1" dirty="0">
                  <a:solidFill>
                    <a:schemeClr val="dk1"/>
                  </a:solidFill>
                </a:rPr>
                <a:t>Carrier Claims</a:t>
              </a:r>
            </a:p>
          </p:txBody>
        </p:sp>
        <p:sp>
          <p:nvSpPr>
            <p:cNvPr id="939" name="Shape 939"/>
            <p:cNvSpPr txBox="1"/>
            <p:nvPr/>
          </p:nvSpPr>
          <p:spPr>
            <a:xfrm>
              <a:off x="1676403" y="2096656"/>
              <a:ext cx="1832699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i="1" dirty="0">
                  <a:solidFill>
                    <a:schemeClr val="dk1"/>
                  </a:solidFill>
                </a:rPr>
                <a:t>Outpatient Claims</a:t>
              </a:r>
            </a:p>
          </p:txBody>
        </p:sp>
        <p:cxnSp>
          <p:nvCxnSpPr>
            <p:cNvPr id="940" name="Shape 940"/>
            <p:cNvCxnSpPr>
              <a:stCxn id="935" idx="2"/>
              <a:endCxn id="936" idx="1"/>
            </p:cNvCxnSpPr>
            <p:nvPr/>
          </p:nvCxnSpPr>
          <p:spPr>
            <a:xfrm rot="-5400000" flipH="1">
              <a:off x="631200" y="2064000"/>
              <a:ext cx="13665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41" name="Shape 941"/>
            <p:cNvCxnSpPr>
              <a:stCxn id="935" idx="2"/>
              <a:endCxn id="937" idx="1"/>
            </p:cNvCxnSpPr>
            <p:nvPr/>
          </p:nvCxnSpPr>
          <p:spPr>
            <a:xfrm rot="-5400000" flipH="1">
              <a:off x="1263750" y="1431450"/>
              <a:ext cx="1014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42" name="Shape 942"/>
            <p:cNvCxnSpPr>
              <a:stCxn id="935" idx="2"/>
              <a:endCxn id="938" idx="1"/>
            </p:cNvCxnSpPr>
            <p:nvPr/>
          </p:nvCxnSpPr>
          <p:spPr>
            <a:xfrm rot="-5400000" flipH="1">
              <a:off x="859950" y="1835250"/>
              <a:ext cx="9090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43" name="Shape 943"/>
            <p:cNvCxnSpPr>
              <a:stCxn id="935" idx="2"/>
              <a:endCxn id="939" idx="1"/>
            </p:cNvCxnSpPr>
            <p:nvPr/>
          </p:nvCxnSpPr>
          <p:spPr>
            <a:xfrm rot="-5400000" flipH="1">
              <a:off x="1068900" y="1626300"/>
              <a:ext cx="4911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  <p:sp>
        <p:nvSpPr>
          <p:cNvPr id="1009" name="Shape 100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Mapping SynPUF to CDM</a:t>
            </a:r>
          </a:p>
        </p:txBody>
      </p:sp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386975" y="1113925"/>
            <a:ext cx="3463500" cy="63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/>
              <a:t>SynPUF</a:t>
            </a:r>
          </a:p>
        </p:txBody>
      </p:sp>
      <p:sp>
        <p:nvSpPr>
          <p:cNvPr id="1011" name="Shape 1011"/>
          <p:cNvSpPr txBox="1">
            <a:spLocks noGrp="1"/>
          </p:cNvSpPr>
          <p:nvPr>
            <p:ph type="body" idx="3"/>
          </p:nvPr>
        </p:nvSpPr>
        <p:spPr>
          <a:xfrm>
            <a:off x="4096075" y="1078025"/>
            <a:ext cx="4704600" cy="63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/>
              <a:t>CDM</a:t>
            </a:r>
          </a:p>
        </p:txBody>
      </p:sp>
      <p:sp>
        <p:nvSpPr>
          <p:cNvPr id="1013" name="Shape 1013"/>
          <p:cNvSpPr/>
          <p:nvPr/>
        </p:nvSpPr>
        <p:spPr>
          <a:xfrm rot="10800000" flipH="1">
            <a:off x="2348887" y="4329489"/>
            <a:ext cx="1632900" cy="1730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59595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5" name="Shape 890">
            <a:extLst>
              <a:ext uri="{FF2B5EF4-FFF2-40B4-BE49-F238E27FC236}">
                <a16:creationId xmlns:a16="http://schemas.microsoft.com/office/drawing/2014/main" id="{C2CAD9DB-FD95-4813-A8E5-3786838E62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126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1933BF-9306-45BD-9546-DD0F0A57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145" y="1805350"/>
            <a:ext cx="5047752" cy="43150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 in a Box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0F63E-20BE-4FD7-B6E3-B0B39A878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3" y="1452187"/>
            <a:ext cx="8094133" cy="4552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C45CCA2-FE66-44DD-BD65-C1B37C32665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650075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8E09E1-2E47-4640-AFE7-B2F220017D09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8" name="Shape 8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</a:t>
            </a:r>
            <a:b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Open Query Tool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3F4B1-53C8-42C7-BCF1-6DC0EA77D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3225" indent="-403225"/>
            <a:r>
              <a:rPr lang="en-US" dirty="0"/>
              <a:t>Click on “SQL Server management Studio”</a:t>
            </a:r>
          </a:p>
        </p:txBody>
      </p:sp>
      <p:sp>
        <p:nvSpPr>
          <p:cNvPr id="860" name="Shape 86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5C4F4-4C1D-4E25-8219-84512F33A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869107"/>
            <a:ext cx="8229600" cy="4629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E2FBBE-E737-42A5-BD8A-0FEFAA654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199" y="1198830"/>
            <a:ext cx="723900" cy="904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Shape 1249">
            <a:extLst>
              <a:ext uri="{FF2B5EF4-FFF2-40B4-BE49-F238E27FC236}">
                <a16:creationId xmlns:a16="http://schemas.microsoft.com/office/drawing/2014/main" id="{E8CC19DD-15C9-4E6F-A434-56613AA57A0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10588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Connect to DB</a:t>
            </a:r>
          </a:p>
        </p:txBody>
      </p:sp>
      <p:sp>
        <p:nvSpPr>
          <p:cNvPr id="867" name="Shape 8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129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6EF669-FAC8-4AAD-A87A-7942366C8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1900237"/>
            <a:ext cx="4705350" cy="3057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E2D7F56-9D37-4EFB-ABD5-152FE7B91C93}"/>
              </a:ext>
            </a:extLst>
          </p:cNvPr>
          <p:cNvSpPr/>
          <p:nvPr/>
        </p:nvSpPr>
        <p:spPr>
          <a:xfrm>
            <a:off x="3124200" y="5181600"/>
            <a:ext cx="15621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 the DB</a:t>
            </a:r>
          </a:p>
        </p:txBody>
      </p:sp>
      <p:pic>
        <p:nvPicPr>
          <p:cNvPr id="12" name="Shape 1249">
            <a:extLst>
              <a:ext uri="{FF2B5EF4-FFF2-40B4-BE49-F238E27FC236}">
                <a16:creationId xmlns:a16="http://schemas.microsoft.com/office/drawing/2014/main" id="{E6BF1E15-7F4A-46EF-87D2-89150E3F69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13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04800" y="3886200"/>
            <a:ext cx="8001000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Criteria for positive controls: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listed in Boxed Warning or Warnings/Precautions section of active FDA structured product label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 listed as ‘causative agent’ in Tisdale et al, 2010: Drug-Induced Diseases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Literature review identified no powered studies with refuting evidence of effect</a:t>
            </a:r>
          </a:p>
        </p:txBody>
      </p:sp>
      <p:sp>
        <p:nvSpPr>
          <p:cNvPr id="72706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Ground Truth for OMOP Experiment</a:t>
            </a:r>
          </a:p>
        </p:txBody>
      </p:sp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288" y="1295400"/>
            <a:ext cx="7326312" cy="243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752600" y="990600"/>
            <a:ext cx="12192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isoniazid</a:t>
            </a: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>
            <a:off x="2971800" y="1159877"/>
            <a:ext cx="1524000" cy="9737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9" name="TextBox 8"/>
          <p:cNvSpPr txBox="1"/>
          <p:nvPr/>
        </p:nvSpPr>
        <p:spPr>
          <a:xfrm>
            <a:off x="7010400" y="1371600"/>
            <a:ext cx="15240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indomethacin</a:t>
            </a:r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>
            <a:off x="5334000" y="1540877"/>
            <a:ext cx="1676400" cy="897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6" name="TextBox 15"/>
          <p:cNvSpPr txBox="1"/>
          <p:nvPr/>
        </p:nvSpPr>
        <p:spPr>
          <a:xfrm>
            <a:off x="2590800" y="3581400"/>
            <a:ext cx="12954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ibuprofen</a:t>
            </a:r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 flipV="1">
            <a:off x="3886200" y="2895601"/>
            <a:ext cx="1066800" cy="8550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9" name="TextBox 18"/>
          <p:cNvSpPr txBox="1"/>
          <p:nvPr/>
        </p:nvSpPr>
        <p:spPr>
          <a:xfrm>
            <a:off x="5867400" y="3810000"/>
            <a:ext cx="12954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sertraline</a:t>
            </a:r>
          </a:p>
        </p:txBody>
      </p:sp>
      <p:cxnSp>
        <p:nvCxnSpPr>
          <p:cNvPr id="20" name="Straight Arrow Connector 19"/>
          <p:cNvCxnSpPr>
            <a:stCxn id="19" idx="1"/>
          </p:cNvCxnSpPr>
          <p:nvPr/>
        </p:nvCxnSpPr>
        <p:spPr>
          <a:xfrm flipH="1" flipV="1">
            <a:off x="5410200" y="3276601"/>
            <a:ext cx="457200" cy="702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0" name="TextBox 29"/>
          <p:cNvSpPr txBox="1"/>
          <p:nvPr/>
        </p:nvSpPr>
        <p:spPr>
          <a:xfrm>
            <a:off x="609600" y="5303838"/>
            <a:ext cx="8382000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Criteria for negative controls: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not listed anywhere in any section of active FDA structured product label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 not listed as ‘causative agent’ in Tisdale et al, 2010: Drug-Induced Diseases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Literature review identified no powered studies with evidence of potential positive association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29000" y="990600"/>
            <a:ext cx="121920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fluticasone</a:t>
            </a:r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>
            <a:off x="4648200" y="1159877"/>
            <a:ext cx="1524000" cy="9737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3" name="TextBox 32"/>
          <p:cNvSpPr txBox="1"/>
          <p:nvPr/>
        </p:nvSpPr>
        <p:spPr>
          <a:xfrm>
            <a:off x="7467600" y="1687513"/>
            <a:ext cx="152400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clindamycin</a:t>
            </a:r>
          </a:p>
        </p:txBody>
      </p:sp>
      <p:cxnSp>
        <p:nvCxnSpPr>
          <p:cNvPr id="34" name="Straight Arrow Connector 33"/>
          <p:cNvCxnSpPr>
            <a:stCxn id="33" idx="1"/>
          </p:cNvCxnSpPr>
          <p:nvPr/>
        </p:nvCxnSpPr>
        <p:spPr>
          <a:xfrm flipH="1">
            <a:off x="6400800" y="1856790"/>
            <a:ext cx="1066800" cy="5927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6" name="TextBox 35"/>
          <p:cNvSpPr txBox="1"/>
          <p:nvPr/>
        </p:nvSpPr>
        <p:spPr>
          <a:xfrm>
            <a:off x="3657600" y="3810000"/>
            <a:ext cx="129540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loratadine</a:t>
            </a:r>
          </a:p>
        </p:txBody>
      </p:sp>
      <p:cxnSp>
        <p:nvCxnSpPr>
          <p:cNvPr id="37" name="Straight Arrow Connector 36"/>
          <p:cNvCxnSpPr>
            <a:stCxn id="36" idx="3"/>
          </p:cNvCxnSpPr>
          <p:nvPr/>
        </p:nvCxnSpPr>
        <p:spPr>
          <a:xfrm flipV="1">
            <a:off x="4953000" y="2895601"/>
            <a:ext cx="1295400" cy="1083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0" name="TextBox 39"/>
          <p:cNvSpPr txBox="1"/>
          <p:nvPr/>
        </p:nvSpPr>
        <p:spPr>
          <a:xfrm>
            <a:off x="7010400" y="3657600"/>
            <a:ext cx="144780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pioglitazone</a:t>
            </a:r>
          </a:p>
        </p:txBody>
      </p:sp>
      <p:cxnSp>
        <p:nvCxnSpPr>
          <p:cNvPr id="41" name="Straight Arrow Connector 40"/>
          <p:cNvCxnSpPr>
            <a:stCxn id="40" idx="1"/>
          </p:cNvCxnSpPr>
          <p:nvPr/>
        </p:nvCxnSpPr>
        <p:spPr>
          <a:xfrm flipH="1" flipV="1">
            <a:off x="6553200" y="3124201"/>
            <a:ext cx="457200" cy="702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DE96B5-7B7B-4D29-99A6-7205AE34C7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13</a:t>
            </a:fld>
            <a:endParaRPr lang="en-US" sz="12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87F6039-B782-4A96-96F3-DF19F3381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342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6" grpId="0" animBg="1"/>
      <p:bldP spid="6" grpId="1" animBg="1"/>
      <p:bldP spid="9" grpId="0" animBg="1"/>
      <p:bldP spid="9" grpId="1" animBg="1"/>
      <p:bldP spid="16" grpId="0" animBg="1"/>
      <p:bldP spid="16" grpId="1" animBg="1"/>
      <p:bldP spid="19" grpId="0" animBg="1"/>
      <p:bldP spid="19" grpId="1" animBg="1"/>
      <p:bldP spid="30" grpId="0" animBg="1"/>
      <p:bldP spid="31" grpId="0" animBg="1"/>
      <p:bldP spid="33" grpId="0" animBg="1"/>
      <p:bldP spid="36" grpId="0" animBg="1"/>
      <p:bldP spid="40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Open Query Window</a:t>
            </a:r>
          </a:p>
        </p:txBody>
      </p:sp>
      <p:sp>
        <p:nvSpPr>
          <p:cNvPr id="875" name="Shape 87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C75E74-D34B-467F-975C-86DFCECE4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185" y="1593056"/>
            <a:ext cx="5571629" cy="3671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C1A2E4-CCD0-453F-87C7-16661193E12F}"/>
              </a:ext>
            </a:extLst>
          </p:cNvPr>
          <p:cNvSpPr/>
          <p:nvPr/>
        </p:nvSpPr>
        <p:spPr>
          <a:xfrm>
            <a:off x="4419600" y="4038600"/>
            <a:ext cx="22860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1) Select DB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07DEE1-48BE-411E-973B-78622C964651}"/>
              </a:ext>
            </a:extLst>
          </p:cNvPr>
          <p:cNvSpPr/>
          <p:nvPr/>
        </p:nvSpPr>
        <p:spPr>
          <a:xfrm>
            <a:off x="2163024" y="1752600"/>
            <a:ext cx="22860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2) Hit “New Query” Button</a:t>
            </a:r>
          </a:p>
        </p:txBody>
      </p:sp>
      <p:pic>
        <p:nvPicPr>
          <p:cNvPr id="8" name="Shape 1249">
            <a:extLst>
              <a:ext uri="{FF2B5EF4-FFF2-40B4-BE49-F238E27FC236}">
                <a16:creationId xmlns:a16="http://schemas.microsoft.com/office/drawing/2014/main" id="{5DC9629F-F876-4C19-A8B9-26BFC5EAAB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411409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 in a Box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FA8B7-E53B-405F-8532-66762D800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38" y="1447800"/>
            <a:ext cx="7639051" cy="43651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2917D5-E147-47D1-B20B-EAC4E4ECFBB2}"/>
              </a:ext>
            </a:extLst>
          </p:cNvPr>
          <p:cNvSpPr/>
          <p:nvPr/>
        </p:nvSpPr>
        <p:spPr>
          <a:xfrm>
            <a:off x="4935270" y="1965303"/>
            <a:ext cx="15621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Window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7762E0-024A-4482-943B-7FC9A6C022DE}"/>
              </a:ext>
            </a:extLst>
          </p:cNvPr>
          <p:cNvSpPr/>
          <p:nvPr/>
        </p:nvSpPr>
        <p:spPr>
          <a:xfrm>
            <a:off x="4935270" y="4768806"/>
            <a:ext cx="15621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Window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878708-4E22-45E5-AAFC-CECEC60610A8}"/>
              </a:ext>
            </a:extLst>
          </p:cNvPr>
          <p:cNvSpPr/>
          <p:nvPr/>
        </p:nvSpPr>
        <p:spPr>
          <a:xfrm>
            <a:off x="4914900" y="3244806"/>
            <a:ext cx="15621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To Run</a:t>
            </a:r>
          </a:p>
        </p:txBody>
      </p:sp>
      <p:pic>
        <p:nvPicPr>
          <p:cNvPr id="2050" name="Picture 2" descr="Image result for F5 key">
            <a:extLst>
              <a:ext uri="{FF2B5EF4-FFF2-40B4-BE49-F238E27FC236}">
                <a16:creationId xmlns:a16="http://schemas.microsoft.com/office/drawing/2014/main" id="{16687C17-F25B-458F-9C05-67C62C9CD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891" y="3354299"/>
            <a:ext cx="6096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220E3CB5-1740-4829-90F8-A7F10B1612B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131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68973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A57B-0CD8-47AE-BA26-D807492B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Up SQL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8ED88-8D1E-463E-870B-EE8E5E669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endParaRPr lang="en-US" dirty="0"/>
          </a:p>
          <a:p>
            <a:pPr marL="465138" indent="-465138"/>
            <a:endParaRPr lang="en-US" sz="800" dirty="0"/>
          </a:p>
          <a:p>
            <a:pPr marL="465138" indent="-465138"/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C6EEBA-5CD2-4833-BD67-5C1F19582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327530"/>
            <a:ext cx="6391275" cy="4406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70884BB-89B9-488F-A4A9-593806077FD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132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8355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89">
            <a:extLst>
              <a:ext uri="{FF2B5EF4-FFF2-40B4-BE49-F238E27FC236}">
                <a16:creationId xmlns:a16="http://schemas.microsoft.com/office/drawing/2014/main" id="{B5B0D6FB-297B-4BAB-B71D-E1EF5442B037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03200" indent="0">
              <a:buNone/>
            </a:pPr>
            <a:r>
              <a:rPr lang="en-US" dirty="0"/>
              <a:t>Navigate to your desktop and open the file – OMOP CDM Vocabulary Training.sql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6A57B-0CD8-47AE-BA26-D807492B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Up SQL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8ED88-8D1E-463E-870B-EE8E5E669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endParaRPr lang="en-US" dirty="0"/>
          </a:p>
          <a:p>
            <a:pPr marL="465138" indent="-465138"/>
            <a:endParaRPr lang="en-US" sz="800" dirty="0"/>
          </a:p>
          <a:p>
            <a:pPr marL="465138" indent="-465138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4E87C-5987-4CA7-92D2-EEA6A972B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485558"/>
            <a:ext cx="5943600" cy="3352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B327ED-DC88-4B45-A251-44BD5682A4B5}"/>
              </a:ext>
            </a:extLst>
          </p:cNvPr>
          <p:cNvSpPr/>
          <p:nvPr/>
        </p:nvSpPr>
        <p:spPr>
          <a:xfrm>
            <a:off x="2362200" y="3810000"/>
            <a:ext cx="13716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3A409135-1E33-4CE1-9D09-E8301083419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133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06707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A57B-0CD8-47AE-BA26-D807492B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Up SQL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8ED88-8D1E-463E-870B-EE8E5E669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endParaRPr lang="en-US" dirty="0"/>
          </a:p>
          <a:p>
            <a:pPr marL="465138" indent="-465138"/>
            <a:endParaRPr lang="en-US" sz="800" dirty="0"/>
          </a:p>
          <a:p>
            <a:pPr marL="465138" indent="-465138"/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310636-BEA7-4BB1-946B-69594728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57312"/>
            <a:ext cx="8382000" cy="4447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C41CFB4-4BCA-4AF3-9776-3377671ECB3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134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97985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Some Example Questions</a:t>
            </a:r>
          </a:p>
        </p:txBody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Finding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en-US" sz="24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24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 </a:t>
            </a:r>
            <a:br>
              <a:rPr lang="en-US" sz="4000" dirty="0"/>
            </a:br>
            <a:r>
              <a:rPr lang="en-US" sz="4000" dirty="0"/>
              <a:t>who are &gt;=65?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2400" dirty="0"/>
          </a:p>
          <a:p>
            <a:pPr marL="0" lvl="0" indent="-6985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4000" dirty="0"/>
              <a:t>New Users of Warfarin </a:t>
            </a:r>
            <a:br>
              <a:rPr lang="en-US" sz="4000" dirty="0"/>
            </a:br>
            <a:r>
              <a:rPr lang="en-US" sz="4000" dirty="0"/>
              <a:t>with prior Atrial Fibrillation?</a:t>
            </a:r>
          </a:p>
        </p:txBody>
      </p:sp>
      <p:sp>
        <p:nvSpPr>
          <p:cNvPr id="1021" name="Shape 102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135</a:t>
            </a:fld>
            <a:endParaRPr lang="en-US" dirty="0"/>
          </a:p>
        </p:txBody>
      </p:sp>
      <p:sp>
        <p:nvSpPr>
          <p:cNvPr id="1022" name="Shape 1022"/>
          <p:cNvSpPr/>
          <p:nvPr/>
        </p:nvSpPr>
        <p:spPr>
          <a:xfrm>
            <a:off x="362879" y="2251336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sp>
        <p:nvSpPr>
          <p:cNvPr id="1023" name="Shape 1023"/>
          <p:cNvSpPr/>
          <p:nvPr/>
        </p:nvSpPr>
        <p:spPr>
          <a:xfrm>
            <a:off x="364554" y="342900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62879" y="4965136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  <p:sp>
        <p:nvSpPr>
          <p:cNvPr id="9" name="Shape 1023">
            <a:extLst>
              <a:ext uri="{FF2B5EF4-FFF2-40B4-BE49-F238E27FC236}">
                <a16:creationId xmlns:a16="http://schemas.microsoft.com/office/drawing/2014/main" id="{7865A879-B54A-46F2-B4CC-2990DACED001}"/>
              </a:ext>
            </a:extLst>
          </p:cNvPr>
          <p:cNvSpPr/>
          <p:nvPr/>
        </p:nvSpPr>
        <p:spPr>
          <a:xfrm>
            <a:off x="362879" y="1160672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1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Warfarin is a blood thinner that is used to treat/prevent blood clots.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31" name="Shape 1031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sz="1400" dirty="0"/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Where do you find drug data in the CDM?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dirty="0"/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What codes do I use to define drugs?</a:t>
            </a:r>
          </a:p>
        </p:txBody>
      </p:sp>
      <p:sp>
        <p:nvSpPr>
          <p:cNvPr id="1032" name="Shape 103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Warfarin Exposure</a:t>
            </a:r>
          </a:p>
        </p:txBody>
      </p:sp>
      <p:sp>
        <p:nvSpPr>
          <p:cNvPr id="1033" name="Shape 103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136</a:t>
            </a:fld>
            <a:endParaRPr lang="en-US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 dirty="0"/>
              <a:t>Where are Drug Exposures in the CDM?</a:t>
            </a:r>
            <a:endParaRPr lang="en-US" sz="3600" b="0" i="0" u="none" strike="noStrike" cap="none" dirty="0">
              <a:solidFill>
                <a:srgbClr val="20425A"/>
              </a:solidFill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4283839" y="994424"/>
            <a:ext cx="2448125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162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grpSp>
        <p:nvGrpSpPr>
          <p:cNvPr id="95" name="Shape 1122">
            <a:extLst>
              <a:ext uri="{FF2B5EF4-FFF2-40B4-BE49-F238E27FC236}">
                <a16:creationId xmlns:a16="http://schemas.microsoft.com/office/drawing/2014/main" id="{F3DF35F1-E9C4-4A20-AA99-99240FE888DB}"/>
              </a:ext>
            </a:extLst>
          </p:cNvPr>
          <p:cNvGrpSpPr/>
          <p:nvPr/>
        </p:nvGrpSpPr>
        <p:grpSpPr>
          <a:xfrm>
            <a:off x="1565658" y="487664"/>
            <a:ext cx="7095600" cy="2813325"/>
            <a:chOff x="1295400" y="1478275"/>
            <a:chExt cx="7095600" cy="2813325"/>
          </a:xfrm>
        </p:grpSpPr>
        <p:sp>
          <p:nvSpPr>
            <p:cNvPr id="96" name="Shape 1123">
              <a:extLst>
                <a:ext uri="{FF2B5EF4-FFF2-40B4-BE49-F238E27FC236}">
                  <a16:creationId xmlns:a16="http://schemas.microsoft.com/office/drawing/2014/main" id="{78CBEA2C-19AF-4509-B07E-C4950A195E88}"/>
                </a:ext>
              </a:extLst>
            </p:cNvPr>
            <p:cNvSpPr/>
            <p:nvPr/>
          </p:nvSpPr>
          <p:spPr>
            <a:xfrm>
              <a:off x="1295400" y="3703600"/>
              <a:ext cx="2300400" cy="5880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7" name="Shape 1124">
              <a:extLst>
                <a:ext uri="{FF2B5EF4-FFF2-40B4-BE49-F238E27FC236}">
                  <a16:creationId xmlns:a16="http://schemas.microsoft.com/office/drawing/2014/main" id="{A27002E2-2434-48FC-82B5-78256C0D26D7}"/>
                </a:ext>
              </a:extLst>
            </p:cNvPr>
            <p:cNvSpPr/>
            <p:nvPr/>
          </p:nvSpPr>
          <p:spPr>
            <a:xfrm>
              <a:off x="3223200" y="1478275"/>
              <a:ext cx="5167800" cy="1777500"/>
            </a:xfrm>
            <a:prstGeom prst="wedgeRoundRectCallout">
              <a:avLst>
                <a:gd name="adj1" fmla="val -39342"/>
                <a:gd name="adj2" fmla="val 79323"/>
                <a:gd name="adj3" fmla="val 0"/>
              </a:avLst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640"/>
                </a:spcBef>
                <a:buNone/>
              </a:pPr>
              <a:r>
                <a:rPr lang="en-US" sz="2400" dirty="0">
                  <a:solidFill>
                    <a:srgbClr val="20425A"/>
                  </a:solidFill>
                  <a:latin typeface="Calibri"/>
                  <a:ea typeface="Calibri"/>
                  <a:cs typeface="Calibri"/>
                  <a:sym typeface="Calibri"/>
                </a:rPr>
                <a:t>captures records about the utilization of a drug when ingested or otherwise introduced into the body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46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How do I define Warfarin?</a:t>
            </a:r>
          </a:p>
        </p:txBody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-US" sz="3000" dirty="0"/>
              <a:t>When raw data is transformed into the CDM raw source codes are transformed into standard OMOP Vocabulary concepts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-US" sz="3000" dirty="0"/>
              <a:t>In the CDM, we no longer care what source codes existed in the raw data, we just need to use concept identifiers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-US" sz="3000" dirty="0"/>
              <a:t>We can use the OMOP Vocabulary to identify all concepts that contain the ingredient warfarin</a:t>
            </a:r>
          </a:p>
        </p:txBody>
      </p:sp>
      <p:sp>
        <p:nvSpPr>
          <p:cNvPr id="1133" name="Shape 113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138</a:t>
            </a:fld>
            <a:endParaRPr lang="en-US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How do I define Warfarin?</a:t>
            </a:r>
          </a:p>
        </p:txBody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2995975" y="3810000"/>
            <a:ext cx="5690700" cy="205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OHDSI Tool ATLAS</a:t>
            </a:r>
          </a:p>
          <a:p>
            <a:pPr marL="0" lvl="0" indent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142" name="Shape 114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139</a:t>
            </a:fld>
            <a:endParaRPr lang="en-US" dirty="0"/>
          </a:p>
        </p:txBody>
      </p:sp>
      <p:pic>
        <p:nvPicPr>
          <p:cNvPr id="1143" name="Shape 114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374" y="3485400"/>
            <a:ext cx="1595599" cy="19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>
            <a:spLocks noGrp="1"/>
          </p:cNvSpPr>
          <p:nvPr>
            <p:ph type="body" idx="1"/>
          </p:nvPr>
        </p:nvSpPr>
        <p:spPr>
          <a:xfrm>
            <a:off x="2995975" y="1840762"/>
            <a:ext cx="5690700" cy="2456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Writing SQL Statement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146" name="Shape 1146"/>
          <p:cNvSpPr/>
          <p:nvPr/>
        </p:nvSpPr>
        <p:spPr>
          <a:xfrm>
            <a:off x="1519399" y="1638950"/>
            <a:ext cx="1357549" cy="1357549"/>
          </a:xfrm>
          <a:prstGeom prst="flowChartMagneticDisk">
            <a:avLst/>
          </a:prstGeom>
          <a:solidFill>
            <a:srgbClr val="9E9E9E"/>
          </a:solidFill>
          <a:ln w="28575" cap="flat" cmpd="sng">
            <a:solidFill>
              <a:srgbClr val="20425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/>
              <a:t>SQL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1" grpId="0" build="p"/>
      <p:bldP spid="1145" grpId="0" build="p"/>
      <p:bldP spid="11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3600"/>
            <a:ext cx="6096000" cy="2819400"/>
          </a:xfrm>
        </p:spPr>
        <p:txBody>
          <a:bodyPr>
            <a:no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96A66-57D5-42F1-9C3B-E94520EE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099388"/>
            <a:ext cx="3444014" cy="28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123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94E637-E9E3-4159-B48D-227A2801D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72" y="1219200"/>
            <a:ext cx="7658100" cy="5077236"/>
          </a:xfrm>
          <a:prstGeom prst="rect">
            <a:avLst/>
          </a:prstGeom>
        </p:spPr>
      </p:pic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Finding Warfarin</a:t>
            </a:r>
          </a:p>
        </p:txBody>
      </p:sp>
      <p:sp>
        <p:nvSpPr>
          <p:cNvPr id="1202" name="Shape 12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140</a:t>
            </a:fld>
            <a:endParaRPr lang="en-US" dirty="0"/>
          </a:p>
        </p:txBody>
      </p:sp>
      <p:sp>
        <p:nvSpPr>
          <p:cNvPr id="10" name="Shape 1214">
            <a:extLst>
              <a:ext uri="{FF2B5EF4-FFF2-40B4-BE49-F238E27FC236}">
                <a16:creationId xmlns:a16="http://schemas.microsoft.com/office/drawing/2014/main" id="{989480B6-EE08-418B-B457-C14698960EA2}"/>
              </a:ext>
            </a:extLst>
          </p:cNvPr>
          <p:cNvSpPr/>
          <p:nvPr/>
        </p:nvSpPr>
        <p:spPr>
          <a:xfrm>
            <a:off x="118395" y="2743200"/>
            <a:ext cx="8831010" cy="3448412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250">
            <a:extLst>
              <a:ext uri="{FF2B5EF4-FFF2-40B4-BE49-F238E27FC236}">
                <a16:creationId xmlns:a16="http://schemas.microsoft.com/office/drawing/2014/main" id="{25DB1BE3-63A9-4814-BBB8-542171BDE7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dirty="0"/>
              <a:t>					</a:t>
            </a:r>
            <a:r>
              <a:rPr lang="en-US" b="1" dirty="0">
                <a:solidFill>
                  <a:srgbClr val="FF0000"/>
                </a:solidFill>
              </a:rPr>
              <a:t>0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1271">
            <a:extLst>
              <a:ext uri="{FF2B5EF4-FFF2-40B4-BE49-F238E27FC236}">
                <a16:creationId xmlns:a16="http://schemas.microsoft.com/office/drawing/2014/main" id="{621FCB85-ACE3-4CA4-A21F-5D2D58A68937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1</a:t>
            </a:r>
          </a:p>
        </p:txBody>
      </p:sp>
      <p:pic>
        <p:nvPicPr>
          <p:cNvPr id="15" name="Shape 1249">
            <a:extLst>
              <a:ext uri="{FF2B5EF4-FFF2-40B4-BE49-F238E27FC236}">
                <a16:creationId xmlns:a16="http://schemas.microsoft.com/office/drawing/2014/main" id="{A4B7F85E-EAE2-4401-912A-D562FE2181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225" y="1461325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861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645919-71B5-4D13-BC5D-A5B7D07C6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19724"/>
            <a:ext cx="8066766" cy="5348177"/>
          </a:xfrm>
          <a:prstGeom prst="rect">
            <a:avLst/>
          </a:prstGeom>
        </p:spPr>
      </p:pic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Finding Warfarin</a:t>
            </a:r>
          </a:p>
        </p:txBody>
      </p:sp>
      <p:sp>
        <p:nvSpPr>
          <p:cNvPr id="1202" name="Shape 12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141</a:t>
            </a:fld>
            <a:endParaRPr lang="en-US" dirty="0"/>
          </a:p>
        </p:txBody>
      </p:sp>
      <p:sp>
        <p:nvSpPr>
          <p:cNvPr id="10" name="Shape 1214">
            <a:extLst>
              <a:ext uri="{FF2B5EF4-FFF2-40B4-BE49-F238E27FC236}">
                <a16:creationId xmlns:a16="http://schemas.microsoft.com/office/drawing/2014/main" id="{989480B6-EE08-418B-B457-C14698960EA2}"/>
              </a:ext>
            </a:extLst>
          </p:cNvPr>
          <p:cNvSpPr/>
          <p:nvPr/>
        </p:nvSpPr>
        <p:spPr>
          <a:xfrm>
            <a:off x="118395" y="4343400"/>
            <a:ext cx="8831010" cy="1848212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250">
            <a:extLst>
              <a:ext uri="{FF2B5EF4-FFF2-40B4-BE49-F238E27FC236}">
                <a16:creationId xmlns:a16="http://schemas.microsoft.com/office/drawing/2014/main" id="{25DB1BE3-63A9-4814-BBB8-542171BDE7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291863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dirty="0"/>
              <a:t>					</a:t>
            </a:r>
            <a:r>
              <a:rPr lang="en-US" b="1" dirty="0">
                <a:solidFill>
                  <a:srgbClr val="FF0000"/>
                </a:solidFill>
              </a:rPr>
              <a:t>0 individuals</a:t>
            </a: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512,836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1271">
            <a:extLst>
              <a:ext uri="{FF2B5EF4-FFF2-40B4-BE49-F238E27FC236}">
                <a16:creationId xmlns:a16="http://schemas.microsoft.com/office/drawing/2014/main" id="{621FCB85-ACE3-4CA4-A21F-5D2D58A68937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1</a:t>
            </a:r>
          </a:p>
        </p:txBody>
      </p:sp>
      <p:pic>
        <p:nvPicPr>
          <p:cNvPr id="12" name="Shape 1249">
            <a:extLst>
              <a:ext uri="{FF2B5EF4-FFF2-40B4-BE49-F238E27FC236}">
                <a16:creationId xmlns:a16="http://schemas.microsoft.com/office/drawing/2014/main" id="{46ACDD4D-492C-452F-B717-333FF9F41C5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225" y="1461325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436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F9BF02-0E0D-4303-8E3E-C175DEB42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66800"/>
            <a:ext cx="7843837" cy="5308290"/>
          </a:xfrm>
          <a:prstGeom prst="rect">
            <a:avLst/>
          </a:prstGeom>
        </p:spPr>
      </p:pic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Finding Warfarin</a:t>
            </a:r>
          </a:p>
        </p:txBody>
      </p:sp>
      <p:sp>
        <p:nvSpPr>
          <p:cNvPr id="1202" name="Shape 12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142</a:t>
            </a:fld>
            <a:endParaRPr lang="en-US" dirty="0"/>
          </a:p>
        </p:txBody>
      </p:sp>
      <p:pic>
        <p:nvPicPr>
          <p:cNvPr id="9" name="Shape 1249">
            <a:extLst>
              <a:ext uri="{FF2B5EF4-FFF2-40B4-BE49-F238E27FC236}">
                <a16:creationId xmlns:a16="http://schemas.microsoft.com/office/drawing/2014/main" id="{DBEE63C6-3BD0-4C74-A624-B1EB1BD942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225" y="1461325"/>
            <a:ext cx="13239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250">
            <a:extLst>
              <a:ext uri="{FF2B5EF4-FFF2-40B4-BE49-F238E27FC236}">
                <a16:creationId xmlns:a16="http://schemas.microsoft.com/office/drawing/2014/main" id="{25DB1BE3-63A9-4814-BBB8-542171BDE7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dirty="0"/>
              <a:t>					</a:t>
            </a:r>
            <a:r>
              <a:rPr lang="en-US" b="1" dirty="0">
                <a:solidFill>
                  <a:srgbClr val="FF0000"/>
                </a:solidFill>
              </a:rPr>
              <a:t>0 individuals</a:t>
            </a: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512,836 individuals</a:t>
            </a: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sz="2000" b="1" dirty="0">
              <a:solidFill>
                <a:srgbClr val="FF0000"/>
              </a:solidFill>
            </a:endParaRP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764,953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1271">
            <a:extLst>
              <a:ext uri="{FF2B5EF4-FFF2-40B4-BE49-F238E27FC236}">
                <a16:creationId xmlns:a16="http://schemas.microsoft.com/office/drawing/2014/main" id="{621FCB85-ACE3-4CA4-A21F-5D2D58A68937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1</a:t>
            </a:r>
          </a:p>
        </p:txBody>
      </p:sp>
    </p:spTree>
    <p:extLst>
      <p:ext uri="{BB962C8B-B14F-4D97-AF65-F5344CB8AC3E}">
        <p14:creationId xmlns:p14="http://schemas.microsoft.com/office/powerpoint/2010/main" val="9665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Some Example Questions</a:t>
            </a:r>
          </a:p>
        </p:txBody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Finding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en-US" sz="2400" dirty="0"/>
          </a:p>
          <a:p>
            <a:pPr marL="0" lvl="0" indent="0" algn="ctr" rtl="0">
              <a:spcBef>
                <a:spcPts val="0"/>
              </a:spcBef>
              <a:buNone/>
            </a:pPr>
            <a:endParaRPr lang="en-US" sz="14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36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 </a:t>
            </a:r>
            <a:br>
              <a:rPr lang="en-US" sz="4000" dirty="0"/>
            </a:br>
            <a:r>
              <a:rPr lang="en-US" sz="4000" dirty="0"/>
              <a:t>who are &gt;=65?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1200" dirty="0"/>
          </a:p>
          <a:p>
            <a:pPr marL="0" lvl="0" indent="-6985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 dirty="0"/>
              <a:t>New Users of Warfarin </a:t>
            </a:r>
            <a:br>
              <a:rPr lang="en-US" sz="3600" dirty="0"/>
            </a:br>
            <a:r>
              <a:rPr lang="en-US" sz="3600" dirty="0"/>
              <a:t>with prior Atrial Fibrillation?</a:t>
            </a:r>
          </a:p>
        </p:txBody>
      </p:sp>
      <p:sp>
        <p:nvSpPr>
          <p:cNvPr id="1021" name="Shape 102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143</a:t>
            </a:fld>
            <a:endParaRPr lang="en-US" dirty="0"/>
          </a:p>
        </p:txBody>
      </p:sp>
      <p:sp>
        <p:nvSpPr>
          <p:cNvPr id="1022" name="Shape 1022"/>
          <p:cNvSpPr/>
          <p:nvPr/>
        </p:nvSpPr>
        <p:spPr>
          <a:xfrm>
            <a:off x="362879" y="230771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sp>
        <p:nvSpPr>
          <p:cNvPr id="1023" name="Shape 1023"/>
          <p:cNvSpPr/>
          <p:nvPr/>
        </p:nvSpPr>
        <p:spPr>
          <a:xfrm>
            <a:off x="362879" y="379260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62879" y="5099639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  <p:sp>
        <p:nvSpPr>
          <p:cNvPr id="9" name="Shape 1023">
            <a:extLst>
              <a:ext uri="{FF2B5EF4-FFF2-40B4-BE49-F238E27FC236}">
                <a16:creationId xmlns:a16="http://schemas.microsoft.com/office/drawing/2014/main" id="{7865A879-B54A-46F2-B4CC-2990DACED001}"/>
              </a:ext>
            </a:extLst>
          </p:cNvPr>
          <p:cNvSpPr/>
          <p:nvPr/>
        </p:nvSpPr>
        <p:spPr>
          <a:xfrm>
            <a:off x="362879" y="1160672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1</a:t>
            </a:r>
          </a:p>
        </p:txBody>
      </p:sp>
      <p:sp>
        <p:nvSpPr>
          <p:cNvPr id="10" name="Shape 1214">
            <a:extLst>
              <a:ext uri="{FF2B5EF4-FFF2-40B4-BE49-F238E27FC236}">
                <a16:creationId xmlns:a16="http://schemas.microsoft.com/office/drawing/2014/main" id="{6785A677-6109-4AEF-8A4B-D7F68F1D34AD}"/>
              </a:ext>
            </a:extLst>
          </p:cNvPr>
          <p:cNvSpPr/>
          <p:nvPr/>
        </p:nvSpPr>
        <p:spPr>
          <a:xfrm>
            <a:off x="156495" y="3703412"/>
            <a:ext cx="8831010" cy="2509327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214">
            <a:extLst>
              <a:ext uri="{FF2B5EF4-FFF2-40B4-BE49-F238E27FC236}">
                <a16:creationId xmlns:a16="http://schemas.microsoft.com/office/drawing/2014/main" id="{A26B4F3F-0D8B-4AF6-9EBD-6A0CF4588BCF}"/>
              </a:ext>
            </a:extLst>
          </p:cNvPr>
          <p:cNvSpPr/>
          <p:nvPr/>
        </p:nvSpPr>
        <p:spPr>
          <a:xfrm>
            <a:off x="118395" y="1066800"/>
            <a:ext cx="8831010" cy="1154471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1541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Shape 1152"/>
          <p:cNvSpPr txBox="1">
            <a:spLocks noGrp="1"/>
          </p:cNvSpPr>
          <p:nvPr>
            <p:ph type="body" idx="1"/>
          </p:nvPr>
        </p:nvSpPr>
        <p:spPr>
          <a:xfrm>
            <a:off x="458669" y="1462647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>
              <a:spcBef>
                <a:spcPts val="0"/>
              </a:spcBef>
              <a:buNone/>
            </a:pPr>
            <a:r>
              <a:rPr lang="en-US" dirty="0"/>
              <a:t>Someone who has recently started taking the drug, typically with a 6 or 12 month wash out</a:t>
            </a:r>
          </a:p>
        </p:txBody>
      </p:sp>
      <p:grpSp>
        <p:nvGrpSpPr>
          <p:cNvPr id="1153" name="Shape 1153"/>
          <p:cNvGrpSpPr/>
          <p:nvPr/>
        </p:nvGrpSpPr>
        <p:grpSpPr>
          <a:xfrm>
            <a:off x="4401968" y="3226367"/>
            <a:ext cx="2797812" cy="584814"/>
            <a:chOff x="4401968" y="2692967"/>
            <a:chExt cx="2797812" cy="584814"/>
          </a:xfrm>
        </p:grpSpPr>
        <p:pic>
          <p:nvPicPr>
            <p:cNvPr id="1154" name="Shape 1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4392725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5" name="Shape 11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5840150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6" name="Shape 11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4894500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7" name="Shape 11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5338375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8" name="Shape 11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6688750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9" name="Shape 11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6284025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0" name="Shape 1160"/>
          <p:cNvGrpSpPr/>
          <p:nvPr/>
        </p:nvGrpSpPr>
        <p:grpSpPr>
          <a:xfrm>
            <a:off x="2865125" y="3263175"/>
            <a:ext cx="4839300" cy="943550"/>
            <a:chOff x="2865125" y="2729775"/>
            <a:chExt cx="4839300" cy="943550"/>
          </a:xfrm>
        </p:grpSpPr>
        <p:sp>
          <p:nvSpPr>
            <p:cNvPr id="1161" name="Shape 1161"/>
            <p:cNvSpPr/>
            <p:nvPr/>
          </p:nvSpPr>
          <p:spPr>
            <a:xfrm>
              <a:off x="2865125" y="3274625"/>
              <a:ext cx="4839300" cy="398700"/>
            </a:xfrm>
            <a:prstGeom prst="roundRect">
              <a:avLst>
                <a:gd name="adj" fmla="val 16667"/>
              </a:avLst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4401975" y="2729775"/>
              <a:ext cx="501900" cy="511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163" name="Shape 1163"/>
          <p:cNvGrpSpPr/>
          <p:nvPr/>
        </p:nvGrpSpPr>
        <p:grpSpPr>
          <a:xfrm>
            <a:off x="5871550" y="3263162"/>
            <a:ext cx="1832750" cy="943562"/>
            <a:chOff x="5871550" y="2729762"/>
            <a:chExt cx="1832750" cy="943562"/>
          </a:xfrm>
        </p:grpSpPr>
        <p:sp>
          <p:nvSpPr>
            <p:cNvPr id="1164" name="Shape 1164"/>
            <p:cNvSpPr/>
            <p:nvPr/>
          </p:nvSpPr>
          <p:spPr>
            <a:xfrm>
              <a:off x="5871550" y="2729762"/>
              <a:ext cx="501900" cy="511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6085500" y="3274625"/>
              <a:ext cx="1618800" cy="398700"/>
            </a:xfrm>
            <a:prstGeom prst="roundRect">
              <a:avLst>
                <a:gd name="adj" fmla="val 16667"/>
              </a:avLst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166" name="Shape 1166"/>
          <p:cNvSpPr txBox="1">
            <a:spLocks noGrp="1"/>
          </p:cNvSpPr>
          <p:nvPr>
            <p:ph type="title"/>
          </p:nvPr>
        </p:nvSpPr>
        <p:spPr>
          <a:xfrm>
            <a:off x="1176788" y="197713"/>
            <a:ext cx="66294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800" dirty="0"/>
              <a:t>How do I define new users of a drug?</a:t>
            </a:r>
          </a:p>
        </p:txBody>
      </p:sp>
      <p:graphicFrame>
        <p:nvGraphicFramePr>
          <p:cNvPr id="1167" name="Shape 1167"/>
          <p:cNvGraphicFramePr/>
          <p:nvPr/>
        </p:nvGraphicFramePr>
        <p:xfrm>
          <a:off x="1254355" y="3816900"/>
          <a:ext cx="7238925" cy="396210"/>
        </p:xfrm>
        <a:graphic>
          <a:graphicData uri="http://schemas.openxmlformats.org/drawingml/2006/table">
            <a:tbl>
              <a:tblPr>
                <a:noFill/>
                <a:tableStyleId>{282047A0-5F8A-4BBE-AB60-A37E5D643FF8}</a:tableStyleId>
              </a:tblPr>
              <a:tblGrid>
                <a:gridCol w="80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2007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2008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2009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2012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2013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2014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2015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68" name="Shape 1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75" y="3497097"/>
            <a:ext cx="733434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Shape 116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144</a:t>
            </a:fld>
            <a:endParaRPr lang="en-US" dirty="0"/>
          </a:p>
        </p:txBody>
      </p:sp>
      <p:sp>
        <p:nvSpPr>
          <p:cNvPr id="1170" name="Shape 1170"/>
          <p:cNvSpPr/>
          <p:nvPr/>
        </p:nvSpPr>
        <p:spPr>
          <a:xfrm>
            <a:off x="795118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>
            <a:spLocks noGrp="1"/>
          </p:cNvSpPr>
          <p:nvPr>
            <p:ph type="title"/>
          </p:nvPr>
        </p:nvSpPr>
        <p:spPr>
          <a:xfrm>
            <a:off x="1143009" y="189862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8947"/>
              <a:buFont typeface="Arial"/>
              <a:buNone/>
            </a:pPr>
            <a:r>
              <a:rPr lang="en-US" sz="3800" dirty="0"/>
              <a:t>How do I define new users of a drug?</a:t>
            </a:r>
          </a:p>
        </p:txBody>
      </p:sp>
      <p:pic>
        <p:nvPicPr>
          <p:cNvPr id="1177" name="Shape 1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3497097"/>
            <a:ext cx="733434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Shape 117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145</a:t>
            </a:fld>
            <a:endParaRPr lang="en-US" dirty="0"/>
          </a:p>
        </p:txBody>
      </p:sp>
      <p:cxnSp>
        <p:nvCxnSpPr>
          <p:cNvPr id="1179" name="Shape 1179"/>
          <p:cNvCxnSpPr/>
          <p:nvPr/>
        </p:nvCxnSpPr>
        <p:spPr>
          <a:xfrm>
            <a:off x="1299050" y="3952250"/>
            <a:ext cx="6460200" cy="9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80" name="Shape 1180"/>
          <p:cNvSpPr txBox="1"/>
          <p:nvPr/>
        </p:nvSpPr>
        <p:spPr>
          <a:xfrm>
            <a:off x="7735475" y="3619625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/>
              <a:t>time in database</a:t>
            </a:r>
          </a:p>
        </p:txBody>
      </p:sp>
      <p:sp>
        <p:nvSpPr>
          <p:cNvPr id="1181" name="Shape 1181"/>
          <p:cNvSpPr/>
          <p:nvPr/>
        </p:nvSpPr>
        <p:spPr>
          <a:xfrm>
            <a:off x="440197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82" name="Shape 1182"/>
          <p:cNvSpPr txBox="1"/>
          <p:nvPr/>
        </p:nvSpPr>
        <p:spPr>
          <a:xfrm>
            <a:off x="417967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index drug</a:t>
            </a:r>
          </a:p>
        </p:txBody>
      </p:sp>
      <p:sp>
        <p:nvSpPr>
          <p:cNvPr id="1183" name="Shape 1183"/>
          <p:cNvSpPr/>
          <p:nvPr/>
        </p:nvSpPr>
        <p:spPr>
          <a:xfrm rot="-5400000">
            <a:off x="3382025" y="3239400"/>
            <a:ext cx="550200" cy="2118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84" name="Shape 1184"/>
          <p:cNvSpPr txBox="1"/>
          <p:nvPr/>
        </p:nvSpPr>
        <p:spPr>
          <a:xfrm>
            <a:off x="3159725" y="456775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6 months</a:t>
            </a:r>
          </a:p>
        </p:txBody>
      </p:sp>
      <p:sp>
        <p:nvSpPr>
          <p:cNvPr id="1185" name="Shape 1185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endParaRPr lang="en-US" dirty="0"/>
          </a:p>
          <a:p>
            <a:pPr marL="228600" lvl="0" indent="0" rtl="0">
              <a:spcBef>
                <a:spcPts val="0"/>
              </a:spcBef>
              <a:buNone/>
            </a:pPr>
            <a:r>
              <a:rPr lang="en-US" dirty="0"/>
              <a:t>Someone who has recently started taking the drug, typically with a 6 or 12 month wash out</a:t>
            </a:r>
          </a:p>
        </p:txBody>
      </p:sp>
      <p:sp>
        <p:nvSpPr>
          <p:cNvPr id="1186" name="Shape 1186"/>
          <p:cNvSpPr/>
          <p:nvPr/>
        </p:nvSpPr>
        <p:spPr>
          <a:xfrm>
            <a:off x="8000991" y="58162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What is Needed in the CDM?</a:t>
            </a:r>
          </a:p>
        </p:txBody>
      </p:sp>
      <p:sp>
        <p:nvSpPr>
          <p:cNvPr id="1193" name="Shape 1193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OMOP Vocabulary</a:t>
            </a:r>
            <a:br>
              <a:rPr lang="en-US" sz="2000" dirty="0"/>
            </a:br>
            <a:r>
              <a:rPr lang="en-US" sz="2000" dirty="0"/>
              <a:t>to find the concepts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CDM Table DRUG_EXPOSURE</a:t>
            </a:r>
            <a:br>
              <a:rPr lang="en-US" sz="2000" dirty="0"/>
            </a:br>
            <a:r>
              <a:rPr lang="en-US" sz="2000" dirty="0"/>
              <a:t>to find individuals with exposure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>
              <a:spcBef>
                <a:spcPts val="0"/>
              </a:spcBef>
            </a:pPr>
            <a:r>
              <a:rPr lang="en-US" sz="2000" b="1" dirty="0"/>
              <a:t>CDM Table OBSERVATION_PERIOD</a:t>
            </a:r>
            <a:br>
              <a:rPr lang="en-US" sz="2000" dirty="0"/>
            </a:br>
            <a:r>
              <a:rPr lang="en-US" sz="2000" dirty="0"/>
              <a:t>to know people’s time within the database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0" lvl="0" indent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1194" name="Shape 119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146</a:t>
            </a:fld>
            <a:endParaRPr lang="en-US" dirty="0"/>
          </a:p>
        </p:txBody>
      </p:sp>
      <p:sp>
        <p:nvSpPr>
          <p:cNvPr id="1195" name="Shape 1195"/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sp>
        <p:nvSpPr>
          <p:cNvPr id="6" name="Shape 1280">
            <a:extLst>
              <a:ext uri="{FF2B5EF4-FFF2-40B4-BE49-F238E27FC236}">
                <a16:creationId xmlns:a16="http://schemas.microsoft.com/office/drawing/2014/main" id="{E1903145-39B6-4AF5-BC19-7A55529CD5CB}"/>
              </a:ext>
            </a:extLst>
          </p:cNvPr>
          <p:cNvSpPr/>
          <p:nvPr/>
        </p:nvSpPr>
        <p:spPr>
          <a:xfrm>
            <a:off x="609600" y="2895600"/>
            <a:ext cx="5105400" cy="1018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New Users of Warfarin</a:t>
            </a:r>
          </a:p>
        </p:txBody>
      </p:sp>
      <p:sp>
        <p:nvSpPr>
          <p:cNvPr id="1202" name="Shape 12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147</a:t>
            </a:fld>
            <a:endParaRPr lang="en-US" dirty="0"/>
          </a:p>
        </p:txBody>
      </p:sp>
      <p:sp>
        <p:nvSpPr>
          <p:cNvPr id="1204" name="Shape 1204"/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6F5F4-B3AE-4BAD-AFB8-CF99FD19A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400"/>
            <a:ext cx="9144000" cy="3729156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E55497-A0E0-47A8-A73F-3C6FB2F9F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3729156"/>
          </a:xfrm>
          <a:prstGeom prst="rect">
            <a:avLst/>
          </a:prstGeom>
        </p:spPr>
      </p:pic>
      <p:sp>
        <p:nvSpPr>
          <p:cNvPr id="1210" name="Shape 121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Step 1: Get the codes you need</a:t>
            </a:r>
          </a:p>
        </p:txBody>
      </p:sp>
      <p:sp>
        <p:nvSpPr>
          <p:cNvPr id="1211" name="Shape 121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148</a:t>
            </a:fld>
            <a:endParaRPr lang="en-US" dirty="0"/>
          </a:p>
        </p:txBody>
      </p:sp>
      <p:grpSp>
        <p:nvGrpSpPr>
          <p:cNvPr id="1213" name="Shape 1213"/>
          <p:cNvGrpSpPr/>
          <p:nvPr/>
        </p:nvGrpSpPr>
        <p:grpSpPr>
          <a:xfrm>
            <a:off x="126623" y="1321396"/>
            <a:ext cx="8837860" cy="4266003"/>
            <a:chOff x="158875" y="1344806"/>
            <a:chExt cx="8667118" cy="4266003"/>
          </a:xfrm>
        </p:grpSpPr>
        <p:sp>
          <p:nvSpPr>
            <p:cNvPr id="1214" name="Shape 1214"/>
            <p:cNvSpPr/>
            <p:nvPr/>
          </p:nvSpPr>
          <p:spPr>
            <a:xfrm>
              <a:off x="158875" y="1344806"/>
              <a:ext cx="8660400" cy="1650000"/>
            </a:xfrm>
            <a:prstGeom prst="rect">
              <a:avLst/>
            </a:prstGeom>
            <a:solidFill>
              <a:srgbClr val="F3F3F3">
                <a:alpha val="89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65593" y="3380909"/>
              <a:ext cx="8660400" cy="2229900"/>
            </a:xfrm>
            <a:prstGeom prst="rect">
              <a:avLst/>
            </a:prstGeom>
            <a:solidFill>
              <a:srgbClr val="F3F3F3">
                <a:alpha val="8941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216" name="Shape 1216"/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B5D4B-A59F-46C3-8ACF-0BDC7767F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C4E813-8AC3-4EAB-A929-ADEDC189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3729156"/>
          </a:xfrm>
          <a:prstGeom prst="rect">
            <a:avLst/>
          </a:prstGeom>
        </p:spPr>
      </p:pic>
      <p:sp>
        <p:nvSpPr>
          <p:cNvPr id="1222" name="Shape 122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Step 2:  Find Drug Exposures</a:t>
            </a:r>
          </a:p>
        </p:txBody>
      </p:sp>
      <p:sp>
        <p:nvSpPr>
          <p:cNvPr id="1223" name="Shape 122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149</a:t>
            </a:fld>
            <a:endParaRPr lang="en-US" dirty="0"/>
          </a:p>
        </p:txBody>
      </p:sp>
      <p:grpSp>
        <p:nvGrpSpPr>
          <p:cNvPr id="1225" name="Shape 1225"/>
          <p:cNvGrpSpPr/>
          <p:nvPr/>
        </p:nvGrpSpPr>
        <p:grpSpPr>
          <a:xfrm>
            <a:off x="126625" y="1321400"/>
            <a:ext cx="8837859" cy="4265775"/>
            <a:chOff x="158876" y="1344810"/>
            <a:chExt cx="8667117" cy="4265775"/>
          </a:xfrm>
        </p:grpSpPr>
        <p:sp>
          <p:nvSpPr>
            <p:cNvPr id="1226" name="Shape 1226"/>
            <p:cNvSpPr/>
            <p:nvPr/>
          </p:nvSpPr>
          <p:spPr>
            <a:xfrm>
              <a:off x="158876" y="1344810"/>
              <a:ext cx="8660400" cy="1145100"/>
            </a:xfrm>
            <a:prstGeom prst="rect">
              <a:avLst/>
            </a:prstGeom>
            <a:solidFill>
              <a:srgbClr val="F3F3F3">
                <a:alpha val="8941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65593" y="3732585"/>
              <a:ext cx="8660400" cy="1878000"/>
            </a:xfrm>
            <a:prstGeom prst="rect">
              <a:avLst/>
            </a:prstGeom>
            <a:solidFill>
              <a:srgbClr val="F3F3F3">
                <a:alpha val="8941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228" name="Shape 1228"/>
          <p:cNvSpPr/>
          <p:nvPr/>
        </p:nvSpPr>
        <p:spPr>
          <a:xfrm>
            <a:off x="8001000" y="78725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4" descr="data:image/jpeg;base64,/9j/4AAQSkZJRgABAQAAAQABAAD/2wCEAAkGBwgHBhUIBxMWFQkVGCIbFhgYGR4gIBoiICQfHBwdHx8kIzQsJCYoIBkjKT0tMTIzLjouHyM5OzwuQzQtOC4BCgoKBQUFDgUFDisZExkrKysrKysrKysrKysrKysrKysrKysrKysrKysrKysrKysrKysrKysrKysrKysrKysrK//AABEIAJgAoAMBIgACEQEDEQH/xAAbAAEAAgMBAQAAAAAAAAAAAAAABggCBQcEA//EADYQAAEDAwIFAQUIAQUBAAAAAAEAAhEDBAUGIQcSMUFRYRQiMnGBExUkM0JSkaEWI0NicuE1/8QAFAEBAAAAAAAAAAAAAAAAAAAAAP/EABQRAQAAAAAAAAAAAAAAAAAAAAD/2gAMAwEAAhEDEQA/AO4oiICIiAiIgIiICIiAiIgIiICIiAi+devStqJrXDg2k3cucQAPmSuI8RONLg84/RpHLHvXBG8z0YDtEDqQZnbpuHSNa6+wekKBbfPDr7lllFvxOmeWf2gkdT/agug+MtTOaqNhm2Mo2taG0A0E8rpgNc7vzTEx1A6SuJ4fF5PU2aFnYh1W+quJJJnru5znH+SSrH8M+GdhpK0beX7W1c0dy/qKexHKz6EyepQdBREQEREBERAREQEREBERAREQFqNTakxemMa6+y1QNaAS1sjmfEbMb3Mkem+8LV8QNdY3ROPFa6H2l4/8uiDBd5JMHlaPMKsGq9S5LVeXdksq6ah2a0fCxvZrR43Qb7iLxHyesbp1BhNLDyOSjtvEw55HUmZjoNusSY/pjTmT1Rk/u/Ds5q0FxJMBoHdx7Dt8yFlpTTOS1Xl243FNmod3OPwsb3c4+FarRWkcbo/ECxxwmoYNWoR71R3k+m5gdp+ch5OH+hcbonHmjan7S8f+ZWIgu8ACTytHiVK0RAREQEREBERAREQEREBERAUC4o8RbXRtl7NaxUzNQe4zswfvf6eB3/lfHinxJo6OoexWAD8w8SARLWDbd+4O4JiJ+Eyqz5C+uslevvb95fcvMuc7qSgzymSvsteuvMnUdVuXdXPMn5eg9OgX1wWGv8/lGY3FML7l52HYeST2A8ry2ltWvbtlrajmr1HBrG+S4wB9SVafhboSnovDFtxyvylXeq8Dp4ptP7R/ZJ9EHu0Doyx0dh221ANdeETVqxu4wJidw3YbdO8KUIiAiIgIiICIiAiIgIiICIiAoBxV4h22kMcbO0IdmajTyNB/LB2+0d8uw7kfNfXijxCt9GY4UrXlflqkimydmRHvvHjcQO/8qr2QvrrJXr72/eX3LzLnO6koMbu5rXt2+7ujzV6ji558lxkn6kr4ou0cC+H5uqzdVZYEUWH8Owj4iP8AcM9h29RO0CQk3BnhzTwVm3O5qmfvd49xrx+S0+n7iOpO4G2289VREBERAREQEREBERAREQEREBRzXerbPSGFN5cub7Q6RSY4n33fIAmBtMDuOi2efzNnp/D1MpkDFvTbJiJPgCe5OwVSta6ovNXZ5+UvPdB2psmRTaOjQf7J2kk9EHhzuZv8/lH5LKvL7l53PYDsAOwHha9FtNM4G81Lm6eJxwH29Q9TMNA3LnQOgCCTcKdB1NZZjnuw4Yil+a8bcx6imD5PeOg8SFaW3o07ag2hQEUmgNaB2A2A/hazSunrLTGEZjMe0BrR7zgI53QOZ53O5jyYEDstugIiICIiAiIgLjvEHjTRxtwcdpUNq3DSQ+s7dg9GQfe379NtpnbDj3f6rNn7HZUXtwETVqsM8/o+N2tEd9jtPYLgKDe5XWOpMu4nIXdZwIgtDy1vj4WwOh8Le6A4mZfSl81ly99bFE+/ScZIGwlhPQgNEDp226iCoguth8rZZrGsyOMeKlq8S1w/sHwR0I6gr2qu3AXWdTG5f/Hb534Kuf8AS5jsx++zf+/jyB53sSgLGo9lOmalQgMAkk7AAdSSslxjj3rgWtr/AIvjHA1nibhwIPK3tTjydj2gR1nYIDxd10/V2b9nsyRiaBIpidqhkg1SPUdPA+ZUBREBWi4OaJGlMB7VeNjK3ABqT+hu5ayCBBg7jz8guecBNE/eN/8A5LkG/haLoog/qeP1RG4bPX93yVhEBERAREQEREBERBjUYyrTNOoAWEQQdwQeoIXBuMvDFli1+pNPta21G9ekNuX/AJs9PI7dvTvaxqMZUpmnUALCIIO4IPUEIKPIpxxc0eNI6nLbUH7vry+lts3f3mA9+WR6wR9YOgK3fDXUZ1Ro+jkKpBuo5KvT427EwDtPX6qoi6pwB1QcTqF+HuXfg7gSJOzXsBPN4EtBk7dB4CDs/ETV1vo7Trr15BvHDloskS53mO4bMn/1VKu7mte3b7q6PNXqOLnu8lxkn6kqXcU9aO1jnjUof/OpEihIIMENDiRPctnz59IWgLd6M03c6s1DTxFq4NL93PInkaN3Oid/l58LSK0HBjRg0xp32y8YW5S4ANQO6saJ5WRG2xkjz8hATnF4+1xOOp4+wby21NoawSTAHqV6kRAREQEREBERAREQEREET4naVGrdJvsmT7Wz/UowYl7QQAfQgkfVVIV41V3jdpx+D1q+6YItbqajCBA5v9wT3PNuf+wQc+REQERZ0aVSvVFGg0uquIDWgSSTsAB3JKCe8GNIDVGp/aLoA4+15X1ARPMSTyMjwS0k9oaR3Vo1HOH+l6OktM08bTA+3+KsR+p5A5j1PgD6KRoCIiAiIgIiICIiAiIgIiIC55xv0yzPaOdd0x+MtZqMiSS3b7RuwPUAH5tHquhrGoxlWmadQAsIgg7gg9QQgo8i3mtcA/TGp62JdJYx3uOP6mndp6CdjBjaQVpqNKpXqijQaXVXEBrQJJJ2AA7klBgup8AtLfe+onZm6bNpaxyyNnVD8MHpLRv3iW+i2XD7grXvA3IatllsRLaAkPdI/Wf0Rtt18x37tYWNpjrRtpYU207dohrWAAD6BB6EREBERAREQEREBERAREQEREBERBx3jnojI5/KWl7g6RfXfNGpEQP1Mc4xsPikkx8I77yXh5wxxej6Yua8V8tM/alscm0QwTt1O/U+nREQT1ERAREQEREBERAREQEREBERB//Z"/>
          <p:cNvSpPr>
            <a:spLocks noChangeAspect="1" noChangeArrowheads="1"/>
          </p:cNvSpPr>
          <p:nvPr/>
        </p:nvSpPr>
        <p:spPr bwMode="auto">
          <a:xfrm>
            <a:off x="0" y="-706438"/>
            <a:ext cx="15240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7ED5C6-686B-4E49-8932-95F9EB2F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Main findings in </a:t>
            </a:r>
            <a:br>
              <a:rPr lang="en-US" dirty="0"/>
            </a:br>
            <a:r>
              <a:rPr lang="en-US" dirty="0"/>
              <a:t>OMOP experiment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87ACD-9DC5-4C11-8669-36531AE70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42662"/>
            <a:ext cx="8229600" cy="4781938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Heterogeneity in estimates due to choice of database</a:t>
            </a:r>
          </a:p>
          <a:p>
            <a:pPr marL="0" indent="0">
              <a:buNone/>
            </a:pP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Heterogeneity in estimates due to analysis choices</a:t>
            </a:r>
          </a:p>
          <a:p>
            <a:pPr marL="0" indent="0">
              <a:buNone/>
            </a:pPr>
            <a:endParaRPr lang="de-DE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Except little heterogeneity due to outcome definitions</a:t>
            </a:r>
          </a:p>
          <a:p>
            <a:pPr marL="0" indent="0">
              <a:buNone/>
            </a:pPr>
            <a:endParaRPr lang="de-DE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Good performance (AUC &gt; 0.7) in distinguishing positive from negative controls for optimal methods when stratifying by outcome and restricting to powered test cases</a:t>
            </a:r>
          </a:p>
          <a:p>
            <a:pPr marL="0" indent="0">
              <a:buNone/>
            </a:pP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Self controlled methods perform best for all outcomes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EC720F-2E6B-4DBA-BF51-634C42839B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15</a:t>
            </a:fld>
            <a:endParaRPr lang="en-US" sz="12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5A05C9-2256-421D-AC25-6415267A2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23523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EFB271-1FBA-4BC3-A824-551D9A747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3729156"/>
          </a:xfrm>
          <a:prstGeom prst="rect">
            <a:avLst/>
          </a:prstGeom>
        </p:spPr>
      </p:pic>
      <p:sp>
        <p:nvSpPr>
          <p:cNvPr id="1234" name="Shape 1234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Step 3:  Find New Users</a:t>
            </a:r>
          </a:p>
        </p:txBody>
      </p:sp>
      <p:sp>
        <p:nvSpPr>
          <p:cNvPr id="1235" name="Shape 1235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150</a:t>
            </a:fld>
            <a:endParaRPr lang="en-US" dirty="0"/>
          </a:p>
        </p:txBody>
      </p:sp>
      <p:sp>
        <p:nvSpPr>
          <p:cNvPr id="1237" name="Shape 1237"/>
          <p:cNvSpPr/>
          <p:nvPr/>
        </p:nvSpPr>
        <p:spPr>
          <a:xfrm>
            <a:off x="126625" y="1321400"/>
            <a:ext cx="8831100" cy="250500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38" name="Shape 1238"/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/>
          <p:nvPr/>
        </p:nvSpPr>
        <p:spPr>
          <a:xfrm>
            <a:off x="0" y="1358745"/>
            <a:ext cx="9144000" cy="490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14608B-684C-4CBC-9FF5-72E7579927BB}"/>
              </a:ext>
            </a:extLst>
          </p:cNvPr>
          <p:cNvSpPr/>
          <p:nvPr/>
        </p:nvSpPr>
        <p:spPr>
          <a:xfrm>
            <a:off x="38099" y="3310455"/>
            <a:ext cx="91440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0" name="Shape 125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How many people do you get?</a:t>
            </a:r>
          </a:p>
          <a:p>
            <a:pPr marL="0" lvl="0" indent="-69850" algn="ct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361,007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46" name="Shape 1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Try running this on your own!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244" name="Shape 1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18659"/>
            <a:ext cx="9143998" cy="176208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Shape 124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0326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New Users of Warfarin</a:t>
            </a:r>
          </a:p>
        </p:txBody>
      </p:sp>
      <p:sp>
        <p:nvSpPr>
          <p:cNvPr id="1248" name="Shape 124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151</a:t>
            </a:fld>
            <a:endParaRPr lang="en-US" dirty="0"/>
          </a:p>
        </p:txBody>
      </p:sp>
      <p:pic>
        <p:nvPicPr>
          <p:cNvPr id="2050" name="Picture 2" descr="https://lh6.googleusercontent.com/Y-mhB5ovsyyH3AHiJ66xXrk4Pi05aHAuVjnxpmAz5BE0oCcAZDe5-4-jNYs6eKU4lUxjAhWm9-I8DwsoMQH8cxGJ1bQVj6cGnnBztoH-09qtTX_KqyF8E7o-jy2yd7G50LtvLAMwS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8" y="4717769"/>
            <a:ext cx="8458202" cy="162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3414" y="4518659"/>
            <a:ext cx="9144000" cy="1829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49" name="Shape 1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1501" y="5477030"/>
            <a:ext cx="13239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238">
            <a:extLst>
              <a:ext uri="{FF2B5EF4-FFF2-40B4-BE49-F238E27FC236}">
                <a16:creationId xmlns:a16="http://schemas.microsoft.com/office/drawing/2014/main" id="{B92395FB-9C0E-42CC-B03B-0CFD7E565AD4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8CD1C-7657-401B-B3F5-FE2693E63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6" y="1287636"/>
            <a:ext cx="9144000" cy="37291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50" grpId="0" uiExpand="1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/>
          <p:nvPr/>
        </p:nvSpPr>
        <p:spPr>
          <a:xfrm>
            <a:off x="0" y="1440593"/>
            <a:ext cx="9144000" cy="490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14608B-684C-4CBC-9FF5-72E7579927BB}"/>
              </a:ext>
            </a:extLst>
          </p:cNvPr>
          <p:cNvSpPr/>
          <p:nvPr/>
        </p:nvSpPr>
        <p:spPr>
          <a:xfrm>
            <a:off x="38099" y="3310455"/>
            <a:ext cx="91440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0" name="Shape 125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How many people do you get?</a:t>
            </a:r>
          </a:p>
          <a:p>
            <a:pPr marL="0" lvl="0" indent="-69850" algn="ct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361,007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46" name="Shape 1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Try running this on your own!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244" name="Shape 1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18659"/>
            <a:ext cx="9143998" cy="176208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Shape 124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0326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New Users of Warfarin</a:t>
            </a:r>
          </a:p>
        </p:txBody>
      </p:sp>
      <p:sp>
        <p:nvSpPr>
          <p:cNvPr id="1248" name="Shape 124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152</a:t>
            </a:fld>
            <a:endParaRPr lang="en-US" dirty="0"/>
          </a:p>
        </p:txBody>
      </p:sp>
      <p:pic>
        <p:nvPicPr>
          <p:cNvPr id="2050" name="Picture 2" descr="https://lh6.googleusercontent.com/Y-mhB5ovsyyH3AHiJ66xXrk4Pi05aHAuVjnxpmAz5BE0oCcAZDe5-4-jNYs6eKU4lUxjAhWm9-I8DwsoMQH8cxGJ1bQVj6cGnnBztoH-09qtTX_KqyF8E7o-jy2yd7G50LtvLAMwS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8" y="4717769"/>
            <a:ext cx="8458202" cy="162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3414" y="4518659"/>
            <a:ext cx="9144000" cy="1829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49" name="Shape 1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1501" y="5477030"/>
            <a:ext cx="13239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238">
            <a:extLst>
              <a:ext uri="{FF2B5EF4-FFF2-40B4-BE49-F238E27FC236}">
                <a16:creationId xmlns:a16="http://schemas.microsoft.com/office/drawing/2014/main" id="{B92395FB-9C0E-42CC-B03B-0CFD7E565AD4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F1493-5520-403C-94C7-D017A3F77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3" y="3770955"/>
            <a:ext cx="9144000" cy="18139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1A1565-3C0E-4D66-AF62-A852A1B1B8BD}"/>
              </a:ext>
            </a:extLst>
          </p:cNvPr>
          <p:cNvSpPr/>
          <p:nvPr/>
        </p:nvSpPr>
        <p:spPr>
          <a:xfrm>
            <a:off x="8610600" y="5291655"/>
            <a:ext cx="647701" cy="347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9798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Some Example Questions</a:t>
            </a:r>
          </a:p>
        </p:txBody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Finding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en-US" sz="2400" dirty="0"/>
          </a:p>
          <a:p>
            <a:pPr marL="0" lvl="0" indent="0" algn="ctr" rtl="0">
              <a:spcBef>
                <a:spcPts val="0"/>
              </a:spcBef>
              <a:buNone/>
            </a:pPr>
            <a:endParaRPr lang="en-US" sz="14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36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 </a:t>
            </a:r>
            <a:br>
              <a:rPr lang="en-US" sz="4000" dirty="0"/>
            </a:br>
            <a:r>
              <a:rPr lang="en-US" sz="4000" dirty="0"/>
              <a:t>who are &gt;=65?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1200" dirty="0"/>
          </a:p>
          <a:p>
            <a:pPr marL="0" lvl="0" indent="-6985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 dirty="0"/>
              <a:t>New Users of Warfarin </a:t>
            </a:r>
            <a:br>
              <a:rPr lang="en-US" sz="3600" dirty="0"/>
            </a:br>
            <a:r>
              <a:rPr lang="en-US" sz="3600" dirty="0"/>
              <a:t>with prior Atrial Fibrillation?</a:t>
            </a:r>
          </a:p>
        </p:txBody>
      </p:sp>
      <p:sp>
        <p:nvSpPr>
          <p:cNvPr id="1021" name="Shape 102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153</a:t>
            </a:fld>
            <a:endParaRPr lang="en-US" dirty="0"/>
          </a:p>
        </p:txBody>
      </p:sp>
      <p:sp>
        <p:nvSpPr>
          <p:cNvPr id="1022" name="Shape 1022"/>
          <p:cNvSpPr/>
          <p:nvPr/>
        </p:nvSpPr>
        <p:spPr>
          <a:xfrm>
            <a:off x="362879" y="230771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sp>
        <p:nvSpPr>
          <p:cNvPr id="1023" name="Shape 1023"/>
          <p:cNvSpPr/>
          <p:nvPr/>
        </p:nvSpPr>
        <p:spPr>
          <a:xfrm>
            <a:off x="362879" y="379260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62879" y="5099639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  <p:sp>
        <p:nvSpPr>
          <p:cNvPr id="9" name="Shape 1023">
            <a:extLst>
              <a:ext uri="{FF2B5EF4-FFF2-40B4-BE49-F238E27FC236}">
                <a16:creationId xmlns:a16="http://schemas.microsoft.com/office/drawing/2014/main" id="{7865A879-B54A-46F2-B4CC-2990DACED001}"/>
              </a:ext>
            </a:extLst>
          </p:cNvPr>
          <p:cNvSpPr/>
          <p:nvPr/>
        </p:nvSpPr>
        <p:spPr>
          <a:xfrm>
            <a:off x="362879" y="1160672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1</a:t>
            </a:r>
          </a:p>
        </p:txBody>
      </p:sp>
      <p:sp>
        <p:nvSpPr>
          <p:cNvPr id="10" name="Shape 1214">
            <a:extLst>
              <a:ext uri="{FF2B5EF4-FFF2-40B4-BE49-F238E27FC236}">
                <a16:creationId xmlns:a16="http://schemas.microsoft.com/office/drawing/2014/main" id="{6785A677-6109-4AEF-8A4B-D7F68F1D34AD}"/>
              </a:ext>
            </a:extLst>
          </p:cNvPr>
          <p:cNvSpPr/>
          <p:nvPr/>
        </p:nvSpPr>
        <p:spPr>
          <a:xfrm>
            <a:off x="228600" y="5009788"/>
            <a:ext cx="8831010" cy="1238612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214">
            <a:extLst>
              <a:ext uri="{FF2B5EF4-FFF2-40B4-BE49-F238E27FC236}">
                <a16:creationId xmlns:a16="http://schemas.microsoft.com/office/drawing/2014/main" id="{A26B4F3F-0D8B-4AF6-9EBD-6A0CF4588BCF}"/>
              </a:ext>
            </a:extLst>
          </p:cNvPr>
          <p:cNvSpPr/>
          <p:nvPr/>
        </p:nvSpPr>
        <p:spPr>
          <a:xfrm>
            <a:off x="236790" y="1115500"/>
            <a:ext cx="8831010" cy="2384419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3433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 txBox="1">
            <a:spLocks noGrp="1"/>
          </p:cNvSpPr>
          <p:nvPr>
            <p:ph type="body" idx="1"/>
          </p:nvPr>
        </p:nvSpPr>
        <p:spPr>
          <a:xfrm>
            <a:off x="450385" y="1422954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r>
              <a:rPr lang="en-US" dirty="0"/>
              <a:t>Someone who has recently started taking the drug, typically with a 6 or 12 month wash out</a:t>
            </a:r>
          </a:p>
        </p:txBody>
      </p:sp>
      <p:sp>
        <p:nvSpPr>
          <p:cNvPr id="1259" name="Shape 1259"/>
          <p:cNvSpPr txBox="1">
            <a:spLocks noGrp="1"/>
          </p:cNvSpPr>
          <p:nvPr>
            <p:ph type="title"/>
          </p:nvPr>
        </p:nvSpPr>
        <p:spPr>
          <a:xfrm>
            <a:off x="1143009" y="256550"/>
            <a:ext cx="6781791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How do I define new users of warfarin who are &gt;=65?</a:t>
            </a:r>
          </a:p>
        </p:txBody>
      </p:sp>
      <p:pic>
        <p:nvPicPr>
          <p:cNvPr id="1260" name="Shape 1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3497097"/>
            <a:ext cx="733434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Shape 126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154</a:t>
            </a:fld>
            <a:endParaRPr lang="en-US" dirty="0"/>
          </a:p>
        </p:txBody>
      </p:sp>
      <p:cxnSp>
        <p:nvCxnSpPr>
          <p:cNvPr id="1262" name="Shape 1262"/>
          <p:cNvCxnSpPr/>
          <p:nvPr/>
        </p:nvCxnSpPr>
        <p:spPr>
          <a:xfrm>
            <a:off x="1299050" y="3952250"/>
            <a:ext cx="6460200" cy="9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63" name="Shape 1263"/>
          <p:cNvSpPr txBox="1"/>
          <p:nvPr/>
        </p:nvSpPr>
        <p:spPr>
          <a:xfrm>
            <a:off x="7735475" y="3619625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time in database</a:t>
            </a:r>
          </a:p>
        </p:txBody>
      </p:sp>
      <p:sp>
        <p:nvSpPr>
          <p:cNvPr id="1264" name="Shape 1264"/>
          <p:cNvSpPr/>
          <p:nvPr/>
        </p:nvSpPr>
        <p:spPr>
          <a:xfrm>
            <a:off x="440197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65" name="Shape 1265"/>
          <p:cNvSpPr txBox="1"/>
          <p:nvPr/>
        </p:nvSpPr>
        <p:spPr>
          <a:xfrm>
            <a:off x="417967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index drug</a:t>
            </a:r>
          </a:p>
        </p:txBody>
      </p:sp>
      <p:sp>
        <p:nvSpPr>
          <p:cNvPr id="1266" name="Shape 1266"/>
          <p:cNvSpPr/>
          <p:nvPr/>
        </p:nvSpPr>
        <p:spPr>
          <a:xfrm rot="-5400000">
            <a:off x="3382025" y="3239400"/>
            <a:ext cx="550200" cy="2118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67" name="Shape 1267"/>
          <p:cNvSpPr txBox="1"/>
          <p:nvPr/>
        </p:nvSpPr>
        <p:spPr>
          <a:xfrm>
            <a:off x="3159725" y="456775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6 months</a:t>
            </a:r>
          </a:p>
        </p:txBody>
      </p:sp>
      <p:grpSp>
        <p:nvGrpSpPr>
          <p:cNvPr id="1268" name="Shape 1268"/>
          <p:cNvGrpSpPr/>
          <p:nvPr/>
        </p:nvGrpSpPr>
        <p:grpSpPr>
          <a:xfrm>
            <a:off x="278887" y="3304100"/>
            <a:ext cx="994810" cy="1784400"/>
            <a:chOff x="278887" y="3304100"/>
            <a:chExt cx="994810" cy="1784400"/>
          </a:xfrm>
        </p:grpSpPr>
        <p:pic>
          <p:nvPicPr>
            <p:cNvPr id="1269" name="Shape 12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8898" y="3304100"/>
              <a:ext cx="994799" cy="11448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0" name="Shape 1270"/>
            <p:cNvSpPr txBox="1"/>
            <p:nvPr/>
          </p:nvSpPr>
          <p:spPr>
            <a:xfrm>
              <a:off x="278887" y="4448900"/>
              <a:ext cx="994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dirty="0"/>
                <a:t>&gt;=65 years old</a:t>
              </a:r>
            </a:p>
          </p:txBody>
        </p:sp>
      </p:grpSp>
      <p:sp>
        <p:nvSpPr>
          <p:cNvPr id="1271" name="Shape 1271"/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Shape 127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What is Needed in the CDM?</a:t>
            </a:r>
          </a:p>
        </p:txBody>
      </p:sp>
      <p:sp>
        <p:nvSpPr>
          <p:cNvPr id="1278" name="Shape 1278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OMOP Vocabulary</a:t>
            </a:r>
            <a:br>
              <a:rPr lang="en-US" sz="2000" dirty="0"/>
            </a:br>
            <a:r>
              <a:rPr lang="en-US" sz="2000" dirty="0"/>
              <a:t>to find the concepts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DRUG_EXPOSURE</a:t>
            </a:r>
            <a:br>
              <a:rPr lang="en-US" sz="2000" dirty="0"/>
            </a:br>
            <a:r>
              <a:rPr lang="en-US" sz="2000" dirty="0"/>
              <a:t>to find individuals with exposure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OBSERVATION_PERIOD</a:t>
            </a:r>
            <a:br>
              <a:rPr lang="en-US" sz="2000" dirty="0"/>
            </a:br>
            <a:r>
              <a:rPr lang="en-US" sz="2000" dirty="0"/>
              <a:t>to know people’s time within the database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PERSON</a:t>
            </a:r>
            <a:br>
              <a:rPr lang="en-US" sz="2000" dirty="0"/>
            </a:br>
            <a:r>
              <a:rPr lang="en-US" sz="2000" dirty="0"/>
              <a:t>to know year of birth</a:t>
            </a:r>
            <a:br>
              <a:rPr lang="en-US" sz="2000" dirty="0"/>
            </a:br>
            <a:endParaRPr lang="en-US" sz="2000" dirty="0"/>
          </a:p>
          <a:p>
            <a:pPr marL="0" lvl="0" indent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1279" name="Shape 127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155</a:t>
            </a:fld>
            <a:endParaRPr lang="en-US" dirty="0"/>
          </a:p>
        </p:txBody>
      </p:sp>
      <p:sp>
        <p:nvSpPr>
          <p:cNvPr id="1280" name="Shape 1280"/>
          <p:cNvSpPr/>
          <p:nvPr/>
        </p:nvSpPr>
        <p:spPr>
          <a:xfrm>
            <a:off x="585925" y="3962400"/>
            <a:ext cx="2866500" cy="1018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1271">
            <a:extLst>
              <a:ext uri="{FF2B5EF4-FFF2-40B4-BE49-F238E27FC236}">
                <a16:creationId xmlns:a16="http://schemas.microsoft.com/office/drawing/2014/main" id="{648040C1-E46A-4CED-96E3-BBDE72442D61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660B7-C644-4ECA-A66F-B7B7937A0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2195"/>
            <a:ext cx="9144000" cy="3896480"/>
          </a:xfrm>
          <a:prstGeom prst="rect">
            <a:avLst/>
          </a:prstGeom>
        </p:spPr>
      </p:pic>
      <p:sp>
        <p:nvSpPr>
          <p:cNvPr id="1287" name="Shape 1287"/>
          <p:cNvSpPr txBox="1">
            <a:spLocks noGrp="1"/>
          </p:cNvSpPr>
          <p:nvPr>
            <p:ph type="title"/>
          </p:nvPr>
        </p:nvSpPr>
        <p:spPr>
          <a:xfrm>
            <a:off x="1219200" y="273176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Step 1: Start with the previous query</a:t>
            </a:r>
          </a:p>
        </p:txBody>
      </p:sp>
      <p:sp>
        <p:nvSpPr>
          <p:cNvPr id="1288" name="Shape 128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156</a:t>
            </a:fld>
            <a:endParaRPr lang="en-US" dirty="0"/>
          </a:p>
        </p:txBody>
      </p:sp>
      <p:grpSp>
        <p:nvGrpSpPr>
          <p:cNvPr id="1291" name="Shape 1291"/>
          <p:cNvGrpSpPr/>
          <p:nvPr/>
        </p:nvGrpSpPr>
        <p:grpSpPr>
          <a:xfrm>
            <a:off x="-50300" y="3653123"/>
            <a:ext cx="9101150" cy="1676852"/>
            <a:chOff x="-50300" y="3653123"/>
            <a:chExt cx="9101150" cy="1676852"/>
          </a:xfrm>
        </p:grpSpPr>
        <p:grpSp>
          <p:nvGrpSpPr>
            <p:cNvPr id="1292" name="Shape 1292"/>
            <p:cNvGrpSpPr/>
            <p:nvPr/>
          </p:nvGrpSpPr>
          <p:grpSpPr>
            <a:xfrm>
              <a:off x="0" y="4445875"/>
              <a:ext cx="9050850" cy="884100"/>
              <a:chOff x="0" y="4445875"/>
              <a:chExt cx="9050850" cy="884100"/>
            </a:xfrm>
          </p:grpSpPr>
          <p:sp>
            <p:nvSpPr>
              <p:cNvPr id="1293" name="Shape 1293"/>
              <p:cNvSpPr/>
              <p:nvPr/>
            </p:nvSpPr>
            <p:spPr>
              <a:xfrm>
                <a:off x="0" y="4445875"/>
                <a:ext cx="8957700" cy="360041"/>
              </a:xfrm>
              <a:prstGeom prst="rect">
                <a:avLst/>
              </a:prstGeom>
              <a:solidFill>
                <a:srgbClr val="F3F3F3">
                  <a:alpha val="89410"/>
                </a:srgb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294" name="Shape 1294"/>
              <p:cNvSpPr/>
              <p:nvPr/>
            </p:nvSpPr>
            <p:spPr>
              <a:xfrm>
                <a:off x="93150" y="4964875"/>
                <a:ext cx="8957700" cy="365100"/>
              </a:xfrm>
              <a:prstGeom prst="rect">
                <a:avLst/>
              </a:prstGeom>
              <a:solidFill>
                <a:srgbClr val="F3F3F3">
                  <a:alpha val="89410"/>
                </a:srgb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sp>
          <p:nvSpPr>
            <p:cNvPr id="1295" name="Shape 1295"/>
            <p:cNvSpPr/>
            <p:nvPr/>
          </p:nvSpPr>
          <p:spPr>
            <a:xfrm>
              <a:off x="-50300" y="3653123"/>
              <a:ext cx="8957700" cy="148200"/>
            </a:xfrm>
            <a:prstGeom prst="rect">
              <a:avLst/>
            </a:prstGeom>
            <a:solidFill>
              <a:srgbClr val="F3F3F3">
                <a:alpha val="8941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1" name="Shape 1271">
            <a:extLst>
              <a:ext uri="{FF2B5EF4-FFF2-40B4-BE49-F238E27FC236}">
                <a16:creationId xmlns:a16="http://schemas.microsoft.com/office/drawing/2014/main" id="{3BF88C48-F8AB-4564-AF2D-0DE1E2AF59A5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89D5A9-7857-420D-9C9C-F18156ACE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0760"/>
            <a:ext cx="9144000" cy="3896480"/>
          </a:xfrm>
          <a:prstGeom prst="rect">
            <a:avLst/>
          </a:prstGeom>
        </p:spPr>
      </p:pic>
      <p:sp>
        <p:nvSpPr>
          <p:cNvPr id="1302" name="Shape 1302"/>
          <p:cNvSpPr txBox="1">
            <a:spLocks noGrp="1"/>
          </p:cNvSpPr>
          <p:nvPr>
            <p:ph type="title"/>
          </p:nvPr>
        </p:nvSpPr>
        <p:spPr>
          <a:xfrm>
            <a:off x="1166662" y="17165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Step 2: Add the Person Table to calculate age</a:t>
            </a:r>
          </a:p>
        </p:txBody>
      </p:sp>
      <p:sp>
        <p:nvSpPr>
          <p:cNvPr id="1303" name="Shape 130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157</a:t>
            </a:fld>
            <a:endParaRPr lang="en-US" dirty="0"/>
          </a:p>
        </p:txBody>
      </p:sp>
      <p:sp>
        <p:nvSpPr>
          <p:cNvPr id="1305" name="Shape 1305"/>
          <p:cNvSpPr/>
          <p:nvPr/>
        </p:nvSpPr>
        <p:spPr>
          <a:xfrm>
            <a:off x="0" y="1376562"/>
            <a:ext cx="8957700" cy="3195437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1271">
            <a:extLst>
              <a:ext uri="{FF2B5EF4-FFF2-40B4-BE49-F238E27FC236}">
                <a16:creationId xmlns:a16="http://schemas.microsoft.com/office/drawing/2014/main" id="{0BEC7D51-465F-4492-816A-C414E2220285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Shape 1311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Try running this on your own!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2" name="Shape 1312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How many people do you get?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14,946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3" name="Shape 131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New Users of Warfarin </a:t>
            </a:r>
            <a:br>
              <a:rPr lang="en-US" dirty="0"/>
            </a:br>
            <a:r>
              <a:rPr lang="en-US" dirty="0"/>
              <a:t>&gt;= 65 years of age</a:t>
            </a:r>
          </a:p>
        </p:txBody>
      </p:sp>
      <p:sp>
        <p:nvSpPr>
          <p:cNvPr id="1314" name="Shape 131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158</a:t>
            </a:fld>
            <a:endParaRPr lang="en-US" dirty="0"/>
          </a:p>
        </p:txBody>
      </p:sp>
      <p:pic>
        <p:nvPicPr>
          <p:cNvPr id="1315" name="Shape 1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625" y="5394544"/>
            <a:ext cx="13239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271">
            <a:extLst>
              <a:ext uri="{FF2B5EF4-FFF2-40B4-BE49-F238E27FC236}">
                <a16:creationId xmlns:a16="http://schemas.microsoft.com/office/drawing/2014/main" id="{F33FA513-60AA-4374-8158-EB4403F05C48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  <p:sp>
        <p:nvSpPr>
          <p:cNvPr id="13" name="Shape 1250">
            <a:extLst>
              <a:ext uri="{FF2B5EF4-FFF2-40B4-BE49-F238E27FC236}">
                <a16:creationId xmlns:a16="http://schemas.microsoft.com/office/drawing/2014/main" id="{88A41D5C-48D0-43A0-AD92-4E6A90C33CA6}"/>
              </a:ext>
            </a:extLst>
          </p:cNvPr>
          <p:cNvSpPr txBox="1">
            <a:spLocks/>
          </p:cNvSpPr>
          <p:nvPr/>
        </p:nvSpPr>
        <p:spPr>
          <a:xfrm>
            <a:off x="471637" y="3871775"/>
            <a:ext cx="8229600" cy="262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dirty="0"/>
              <a:t>How many people do you get?</a:t>
            </a:r>
          </a:p>
          <a:p>
            <a:pPr marL="0" indent="-69850" algn="ctr">
              <a:spcBef>
                <a:spcPts val="0"/>
              </a:spcBef>
              <a:buClr>
                <a:schemeClr val="dk1"/>
              </a:buClr>
              <a:buSzPct val="34375"/>
              <a:buNone/>
            </a:pPr>
            <a:r>
              <a:rPr lang="en-US" b="1" dirty="0">
                <a:solidFill>
                  <a:srgbClr val="FF0000"/>
                </a:solidFill>
              </a:rPr>
              <a:t>298,760 individuals</a:t>
            </a:r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A46B-1715-49E8-BF59-ED4B0BB5CF4C}"/>
              </a:ext>
            </a:extLst>
          </p:cNvPr>
          <p:cNvSpPr/>
          <p:nvPr/>
        </p:nvSpPr>
        <p:spPr>
          <a:xfrm>
            <a:off x="2819400" y="5962699"/>
            <a:ext cx="3733800" cy="392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0D621E-7B40-4D4D-B022-E7F5AF11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8947"/>
            <a:ext cx="9144000" cy="3896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Some Example Questions</a:t>
            </a:r>
          </a:p>
        </p:txBody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Finding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en-US" sz="2400" dirty="0"/>
          </a:p>
          <a:p>
            <a:pPr marL="0" lvl="0" indent="0" algn="ctr" rtl="0">
              <a:spcBef>
                <a:spcPts val="0"/>
              </a:spcBef>
              <a:buNone/>
            </a:pPr>
            <a:endParaRPr lang="en-US" sz="14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36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 </a:t>
            </a:r>
            <a:br>
              <a:rPr lang="en-US" sz="4000" dirty="0"/>
            </a:br>
            <a:r>
              <a:rPr lang="en-US" sz="4000" dirty="0"/>
              <a:t>who are &gt;=65?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1200" dirty="0"/>
          </a:p>
          <a:p>
            <a:pPr marL="0" lvl="0" indent="-6985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 dirty="0"/>
              <a:t>New Users of Warfarin </a:t>
            </a:r>
            <a:br>
              <a:rPr lang="en-US" sz="3600" dirty="0"/>
            </a:br>
            <a:r>
              <a:rPr lang="en-US" sz="3600" dirty="0"/>
              <a:t>with prior Atrial Fibrillation?</a:t>
            </a:r>
          </a:p>
        </p:txBody>
      </p:sp>
      <p:sp>
        <p:nvSpPr>
          <p:cNvPr id="1021" name="Shape 102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159</a:t>
            </a:fld>
            <a:endParaRPr lang="en-US" dirty="0"/>
          </a:p>
        </p:txBody>
      </p:sp>
      <p:sp>
        <p:nvSpPr>
          <p:cNvPr id="1022" name="Shape 1022"/>
          <p:cNvSpPr/>
          <p:nvPr/>
        </p:nvSpPr>
        <p:spPr>
          <a:xfrm>
            <a:off x="362879" y="230771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sp>
        <p:nvSpPr>
          <p:cNvPr id="1023" name="Shape 1023"/>
          <p:cNvSpPr/>
          <p:nvPr/>
        </p:nvSpPr>
        <p:spPr>
          <a:xfrm>
            <a:off x="362879" y="379260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62879" y="5099639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  <p:sp>
        <p:nvSpPr>
          <p:cNvPr id="9" name="Shape 1023">
            <a:extLst>
              <a:ext uri="{FF2B5EF4-FFF2-40B4-BE49-F238E27FC236}">
                <a16:creationId xmlns:a16="http://schemas.microsoft.com/office/drawing/2014/main" id="{7865A879-B54A-46F2-B4CC-2990DACED001}"/>
              </a:ext>
            </a:extLst>
          </p:cNvPr>
          <p:cNvSpPr/>
          <p:nvPr/>
        </p:nvSpPr>
        <p:spPr>
          <a:xfrm>
            <a:off x="362879" y="1160672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1</a:t>
            </a:r>
          </a:p>
        </p:txBody>
      </p:sp>
      <p:sp>
        <p:nvSpPr>
          <p:cNvPr id="11" name="Shape 1214">
            <a:extLst>
              <a:ext uri="{FF2B5EF4-FFF2-40B4-BE49-F238E27FC236}">
                <a16:creationId xmlns:a16="http://schemas.microsoft.com/office/drawing/2014/main" id="{A26B4F3F-0D8B-4AF6-9EBD-6A0CF4588BCF}"/>
              </a:ext>
            </a:extLst>
          </p:cNvPr>
          <p:cNvSpPr/>
          <p:nvPr/>
        </p:nvSpPr>
        <p:spPr>
          <a:xfrm>
            <a:off x="156495" y="1040336"/>
            <a:ext cx="8831010" cy="3959934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808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511425"/>
            <a:ext cx="6096000" cy="1755775"/>
          </a:xfrm>
        </p:spPr>
        <p:txBody>
          <a:bodyPr>
            <a:noAutofit/>
          </a:bodyPr>
          <a:lstStyle/>
          <a:p>
            <a:r>
              <a:rPr lang="en-US" b="1" dirty="0"/>
              <a:t>Observational Health Data Sciences and Informatics (OHDSI) </a:t>
            </a:r>
            <a:br>
              <a:rPr lang="en-US" b="1" dirty="0"/>
            </a:br>
            <a:r>
              <a:rPr lang="en-US" b="1" dirty="0"/>
              <a:t>Plans and Ambitions</a:t>
            </a:r>
          </a:p>
        </p:txBody>
      </p:sp>
    </p:spTree>
    <p:extLst>
      <p:ext uri="{BB962C8B-B14F-4D97-AF65-F5344CB8AC3E}">
        <p14:creationId xmlns:p14="http://schemas.microsoft.com/office/powerpoint/2010/main" val="9323825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 txBox="1">
            <a:spLocks noGrp="1"/>
          </p:cNvSpPr>
          <p:nvPr>
            <p:ph type="title"/>
          </p:nvPr>
        </p:nvSpPr>
        <p:spPr>
          <a:xfrm>
            <a:off x="1138250" y="476563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How do I define new users of Warfarin with prior Atrial Fibrillation?</a:t>
            </a:r>
          </a:p>
        </p:txBody>
      </p:sp>
      <p:pic>
        <p:nvPicPr>
          <p:cNvPr id="1324" name="Shape 1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3497097"/>
            <a:ext cx="733434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Shape 1325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160</a:t>
            </a:fld>
            <a:endParaRPr lang="en-US" dirty="0"/>
          </a:p>
        </p:txBody>
      </p:sp>
      <p:cxnSp>
        <p:nvCxnSpPr>
          <p:cNvPr id="1326" name="Shape 1326"/>
          <p:cNvCxnSpPr/>
          <p:nvPr/>
        </p:nvCxnSpPr>
        <p:spPr>
          <a:xfrm>
            <a:off x="1299050" y="3952250"/>
            <a:ext cx="6460200" cy="9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27" name="Shape 1327"/>
          <p:cNvSpPr txBox="1"/>
          <p:nvPr/>
        </p:nvSpPr>
        <p:spPr>
          <a:xfrm>
            <a:off x="7735475" y="3619625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time in database</a:t>
            </a:r>
          </a:p>
        </p:txBody>
      </p:sp>
      <p:sp>
        <p:nvSpPr>
          <p:cNvPr id="1328" name="Shape 1328"/>
          <p:cNvSpPr/>
          <p:nvPr/>
        </p:nvSpPr>
        <p:spPr>
          <a:xfrm>
            <a:off x="440197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29" name="Shape 1329"/>
          <p:cNvSpPr txBox="1"/>
          <p:nvPr/>
        </p:nvSpPr>
        <p:spPr>
          <a:xfrm>
            <a:off x="417967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index drug</a:t>
            </a:r>
          </a:p>
        </p:txBody>
      </p:sp>
      <p:sp>
        <p:nvSpPr>
          <p:cNvPr id="1330" name="Shape 1330"/>
          <p:cNvSpPr/>
          <p:nvPr/>
        </p:nvSpPr>
        <p:spPr>
          <a:xfrm rot="-5400000">
            <a:off x="3382025" y="3239400"/>
            <a:ext cx="550200" cy="2118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31" name="Shape 1331"/>
          <p:cNvSpPr txBox="1"/>
          <p:nvPr/>
        </p:nvSpPr>
        <p:spPr>
          <a:xfrm>
            <a:off x="3159725" y="456775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6 months</a:t>
            </a:r>
          </a:p>
        </p:txBody>
      </p:sp>
      <p:sp>
        <p:nvSpPr>
          <p:cNvPr id="1332" name="Shape 1332"/>
          <p:cNvSpPr/>
          <p:nvPr/>
        </p:nvSpPr>
        <p:spPr>
          <a:xfrm>
            <a:off x="169882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33" name="Shape 1333"/>
          <p:cNvSpPr txBox="1"/>
          <p:nvPr/>
        </p:nvSpPr>
        <p:spPr>
          <a:xfrm>
            <a:off x="147652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prior AFIB</a:t>
            </a:r>
          </a:p>
        </p:txBody>
      </p:sp>
      <p:sp>
        <p:nvSpPr>
          <p:cNvPr id="1334" name="Shape 1334"/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What is Needed in the CDM?</a:t>
            </a:r>
          </a:p>
        </p:txBody>
      </p:sp>
      <p:sp>
        <p:nvSpPr>
          <p:cNvPr id="1341" name="Shape 1341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OMOP Vocabulary</a:t>
            </a:r>
            <a:br>
              <a:rPr lang="en-US" sz="2000" dirty="0"/>
            </a:br>
            <a:r>
              <a:rPr lang="en-US" sz="2000" dirty="0"/>
              <a:t>to find the concepts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DRUG_EXPOSURE</a:t>
            </a:r>
            <a:br>
              <a:rPr lang="en-US" sz="2000" dirty="0"/>
            </a:br>
            <a:r>
              <a:rPr lang="en-US" sz="2000" dirty="0"/>
              <a:t>to find individuals with exposure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OBSERVATION_PERIOD</a:t>
            </a:r>
            <a:br>
              <a:rPr lang="en-US" sz="2000" dirty="0"/>
            </a:br>
            <a:r>
              <a:rPr lang="en-US" sz="2000" dirty="0"/>
              <a:t>to know people’s time within the database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PERSON</a:t>
            </a:r>
            <a:br>
              <a:rPr lang="en-US" sz="2000" dirty="0"/>
            </a:br>
            <a:r>
              <a:rPr lang="en-US" sz="2000" dirty="0"/>
              <a:t>to know year of birth</a:t>
            </a:r>
            <a:br>
              <a:rPr lang="en-US" sz="2000" dirty="0"/>
            </a:br>
            <a:endParaRPr lang="en-US"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CONDITION_OCCURRENCE</a:t>
            </a:r>
            <a:br>
              <a:rPr lang="en-US" sz="2000" dirty="0"/>
            </a:br>
            <a:r>
              <a:rPr lang="en-US" sz="2000" dirty="0"/>
              <a:t>to find presence of a disease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1342" name="Shape 134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161</a:t>
            </a:fld>
            <a:endParaRPr lang="en-US" dirty="0"/>
          </a:p>
        </p:txBody>
      </p:sp>
      <p:sp>
        <p:nvSpPr>
          <p:cNvPr id="1343" name="Shape 1343"/>
          <p:cNvSpPr/>
          <p:nvPr/>
        </p:nvSpPr>
        <p:spPr>
          <a:xfrm>
            <a:off x="562525" y="4800600"/>
            <a:ext cx="3697500" cy="1018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1334">
            <a:extLst>
              <a:ext uri="{FF2B5EF4-FFF2-40B4-BE49-F238E27FC236}">
                <a16:creationId xmlns:a16="http://schemas.microsoft.com/office/drawing/2014/main" id="{8DE08350-4207-4A6F-9880-FEB7CA443526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9A93B6-B266-4B80-ACFB-619A66AE4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0" y="1447800"/>
            <a:ext cx="9144000" cy="4432687"/>
          </a:xfrm>
          <a:prstGeom prst="rect">
            <a:avLst/>
          </a:prstGeom>
        </p:spPr>
      </p:pic>
      <p:sp>
        <p:nvSpPr>
          <p:cNvPr id="1351" name="Shape 1351"/>
          <p:cNvSpPr txBox="1">
            <a:spLocks noGrp="1"/>
          </p:cNvSpPr>
          <p:nvPr>
            <p:ph type="title"/>
          </p:nvPr>
        </p:nvSpPr>
        <p:spPr>
          <a:xfrm>
            <a:off x="1104899" y="152400"/>
            <a:ext cx="68580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Step 1: Start with the Ex 1 query</a:t>
            </a:r>
          </a:p>
        </p:txBody>
      </p:sp>
      <p:sp>
        <p:nvSpPr>
          <p:cNvPr id="1353" name="Shape 135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162</a:t>
            </a:fld>
            <a:endParaRPr lang="en-US" dirty="0"/>
          </a:p>
        </p:txBody>
      </p:sp>
      <p:sp>
        <p:nvSpPr>
          <p:cNvPr id="1355" name="Shape 1355"/>
          <p:cNvSpPr/>
          <p:nvPr/>
        </p:nvSpPr>
        <p:spPr>
          <a:xfrm>
            <a:off x="93150" y="4191000"/>
            <a:ext cx="8957700" cy="185255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1334">
            <a:extLst>
              <a:ext uri="{FF2B5EF4-FFF2-40B4-BE49-F238E27FC236}">
                <a16:creationId xmlns:a16="http://schemas.microsoft.com/office/drawing/2014/main" id="{DCED1257-A01B-4049-BE77-894E03A7F40F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48CA63-D574-4822-A2A7-FD2B3DAF4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20" y="1663313"/>
            <a:ext cx="9144000" cy="4432687"/>
          </a:xfrm>
          <a:prstGeom prst="rect">
            <a:avLst/>
          </a:prstGeom>
        </p:spPr>
      </p:pic>
      <p:sp>
        <p:nvSpPr>
          <p:cNvPr id="1361" name="Shape 136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Step 2: Define Atrial Fibrillation</a:t>
            </a:r>
          </a:p>
        </p:txBody>
      </p:sp>
      <p:sp>
        <p:nvSpPr>
          <p:cNvPr id="1362" name="Shape 136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163</a:t>
            </a:fld>
            <a:endParaRPr lang="en-US" dirty="0"/>
          </a:p>
        </p:txBody>
      </p:sp>
      <p:sp>
        <p:nvSpPr>
          <p:cNvPr id="1365" name="Shape 1365"/>
          <p:cNvSpPr/>
          <p:nvPr/>
        </p:nvSpPr>
        <p:spPr>
          <a:xfrm>
            <a:off x="0" y="1371600"/>
            <a:ext cx="8957700" cy="392160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66" name="Shape 1366"/>
          <p:cNvSpPr/>
          <p:nvPr/>
        </p:nvSpPr>
        <p:spPr>
          <a:xfrm>
            <a:off x="16950" y="5486400"/>
            <a:ext cx="8957700" cy="79248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1334">
            <a:extLst>
              <a:ext uri="{FF2B5EF4-FFF2-40B4-BE49-F238E27FC236}">
                <a16:creationId xmlns:a16="http://schemas.microsoft.com/office/drawing/2014/main" id="{BC1E0C91-6D7E-467E-88AE-826C1150CEC6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DB369E-6532-402B-B987-205486D6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400"/>
            <a:ext cx="9144000" cy="4432687"/>
          </a:xfrm>
          <a:prstGeom prst="rect">
            <a:avLst/>
          </a:prstGeom>
        </p:spPr>
      </p:pic>
      <p:sp>
        <p:nvSpPr>
          <p:cNvPr id="1372" name="Shape 13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Step 3: Prior Atrial Fibrillation</a:t>
            </a:r>
          </a:p>
        </p:txBody>
      </p:sp>
      <p:sp>
        <p:nvSpPr>
          <p:cNvPr id="1374" name="Shape 1374"/>
          <p:cNvSpPr/>
          <p:nvPr/>
        </p:nvSpPr>
        <p:spPr>
          <a:xfrm>
            <a:off x="0" y="1591501"/>
            <a:ext cx="8957700" cy="320167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75" name="Shape 1375"/>
          <p:cNvSpPr/>
          <p:nvPr/>
        </p:nvSpPr>
        <p:spPr>
          <a:xfrm>
            <a:off x="7545" y="5750400"/>
            <a:ext cx="8957700" cy="50748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76" name="Shape 137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164</a:t>
            </a:fld>
            <a:endParaRPr lang="en-US" dirty="0"/>
          </a:p>
        </p:txBody>
      </p:sp>
      <p:grpSp>
        <p:nvGrpSpPr>
          <p:cNvPr id="1377" name="Shape 1377"/>
          <p:cNvGrpSpPr/>
          <p:nvPr/>
        </p:nvGrpSpPr>
        <p:grpSpPr>
          <a:xfrm>
            <a:off x="1295400" y="3901376"/>
            <a:ext cx="7315200" cy="1400725"/>
            <a:chOff x="1160275" y="4138600"/>
            <a:chExt cx="7126125" cy="1400725"/>
          </a:xfrm>
        </p:grpSpPr>
        <p:sp>
          <p:nvSpPr>
            <p:cNvPr id="1378" name="Shape 1378"/>
            <p:cNvSpPr/>
            <p:nvPr/>
          </p:nvSpPr>
          <p:spPr>
            <a:xfrm>
              <a:off x="1160275" y="5244425"/>
              <a:ext cx="7044600" cy="2949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5887300" y="4138600"/>
              <a:ext cx="2399100" cy="1018200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US" dirty="0">
                  <a:solidFill>
                    <a:srgbClr val="20425A"/>
                  </a:solidFill>
                </a:rPr>
                <a:t>Keeps condition within the same observable time, exclude if you want all time prior</a:t>
              </a:r>
            </a:p>
          </p:txBody>
        </p:sp>
      </p:grpSp>
      <p:sp>
        <p:nvSpPr>
          <p:cNvPr id="11" name="Shape 1334">
            <a:extLst>
              <a:ext uri="{FF2B5EF4-FFF2-40B4-BE49-F238E27FC236}">
                <a16:creationId xmlns:a16="http://schemas.microsoft.com/office/drawing/2014/main" id="{A32BECF9-F954-48E5-83BC-244ED68BB03F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Shape 1386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/>
              <a:t>How do I define new users of Warfarin with prior Atrial Fibrillation?</a:t>
            </a:r>
          </a:p>
        </p:txBody>
      </p:sp>
      <p:pic>
        <p:nvPicPr>
          <p:cNvPr id="1387" name="Shape 1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3497097"/>
            <a:ext cx="733434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Shape 138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165</a:t>
            </a:fld>
            <a:endParaRPr lang="en-US" dirty="0"/>
          </a:p>
        </p:txBody>
      </p:sp>
      <p:cxnSp>
        <p:nvCxnSpPr>
          <p:cNvPr id="1389" name="Shape 1389"/>
          <p:cNvCxnSpPr/>
          <p:nvPr/>
        </p:nvCxnSpPr>
        <p:spPr>
          <a:xfrm>
            <a:off x="1299050" y="3952250"/>
            <a:ext cx="6460200" cy="9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90" name="Shape 1390"/>
          <p:cNvSpPr txBox="1"/>
          <p:nvPr/>
        </p:nvSpPr>
        <p:spPr>
          <a:xfrm>
            <a:off x="7735475" y="3619625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time in database</a:t>
            </a:r>
          </a:p>
        </p:txBody>
      </p:sp>
      <p:sp>
        <p:nvSpPr>
          <p:cNvPr id="1391" name="Shape 1391"/>
          <p:cNvSpPr/>
          <p:nvPr/>
        </p:nvSpPr>
        <p:spPr>
          <a:xfrm>
            <a:off x="440197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92" name="Shape 1392"/>
          <p:cNvSpPr txBox="1"/>
          <p:nvPr/>
        </p:nvSpPr>
        <p:spPr>
          <a:xfrm>
            <a:off x="417967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index drug</a:t>
            </a:r>
          </a:p>
        </p:txBody>
      </p:sp>
      <p:sp>
        <p:nvSpPr>
          <p:cNvPr id="1393" name="Shape 1393"/>
          <p:cNvSpPr/>
          <p:nvPr/>
        </p:nvSpPr>
        <p:spPr>
          <a:xfrm rot="-5400000">
            <a:off x="3382025" y="3239400"/>
            <a:ext cx="550200" cy="2118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94" name="Shape 1394"/>
          <p:cNvSpPr txBox="1"/>
          <p:nvPr/>
        </p:nvSpPr>
        <p:spPr>
          <a:xfrm>
            <a:off x="3159725" y="456775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6 months</a:t>
            </a:r>
          </a:p>
        </p:txBody>
      </p:sp>
      <p:sp>
        <p:nvSpPr>
          <p:cNvPr id="1395" name="Shape 1395"/>
          <p:cNvSpPr/>
          <p:nvPr/>
        </p:nvSpPr>
        <p:spPr>
          <a:xfrm>
            <a:off x="169882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96" name="Shape 1396"/>
          <p:cNvSpPr txBox="1"/>
          <p:nvPr/>
        </p:nvSpPr>
        <p:spPr>
          <a:xfrm>
            <a:off x="147652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prior AFIB</a:t>
            </a:r>
          </a:p>
        </p:txBody>
      </p:sp>
      <p:sp>
        <p:nvSpPr>
          <p:cNvPr id="1397" name="Shape 1397"/>
          <p:cNvSpPr/>
          <p:nvPr/>
        </p:nvSpPr>
        <p:spPr>
          <a:xfrm rot="-5400000">
            <a:off x="4435300" y="3098400"/>
            <a:ext cx="550200" cy="41310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98" name="Shape 1398"/>
          <p:cNvSpPr txBox="1"/>
          <p:nvPr/>
        </p:nvSpPr>
        <p:spPr>
          <a:xfrm>
            <a:off x="4015125" y="5439000"/>
            <a:ext cx="13800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observation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time</a:t>
            </a:r>
          </a:p>
        </p:txBody>
      </p:sp>
      <p:sp>
        <p:nvSpPr>
          <p:cNvPr id="1399" name="Shape 1399"/>
          <p:cNvSpPr/>
          <p:nvPr/>
        </p:nvSpPr>
        <p:spPr>
          <a:xfrm rot="-5400000">
            <a:off x="1316175" y="4506150"/>
            <a:ext cx="550200" cy="13155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00" name="Shape 1400"/>
          <p:cNvSpPr txBox="1"/>
          <p:nvPr/>
        </p:nvSpPr>
        <p:spPr>
          <a:xfrm>
            <a:off x="869025" y="5439000"/>
            <a:ext cx="13800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observation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time</a:t>
            </a:r>
          </a:p>
        </p:txBody>
      </p:sp>
      <p:sp>
        <p:nvSpPr>
          <p:cNvPr id="18" name="Shape 1334">
            <a:extLst>
              <a:ext uri="{FF2B5EF4-FFF2-40B4-BE49-F238E27FC236}">
                <a16:creationId xmlns:a16="http://schemas.microsoft.com/office/drawing/2014/main" id="{0D0BEC30-798F-4BB6-BB60-E5A03F7D2D72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Shape 1407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Try running this on your own!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08" name="Shape 1408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How many people do you get?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198,182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09" name="Shape 140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New Users of Warfarin </a:t>
            </a:r>
            <a:br>
              <a:rPr lang="en-US" dirty="0"/>
            </a:br>
            <a:r>
              <a:rPr lang="en-US" dirty="0"/>
              <a:t>with prior Atrial Fibrillation</a:t>
            </a:r>
          </a:p>
        </p:txBody>
      </p:sp>
      <p:sp>
        <p:nvSpPr>
          <p:cNvPr id="1410" name="Shape 141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166</a:t>
            </a:fld>
            <a:endParaRPr lang="en-US" dirty="0"/>
          </a:p>
        </p:txBody>
      </p:sp>
      <p:sp>
        <p:nvSpPr>
          <p:cNvPr id="10" name="Shape 1334">
            <a:extLst>
              <a:ext uri="{FF2B5EF4-FFF2-40B4-BE49-F238E27FC236}">
                <a16:creationId xmlns:a16="http://schemas.microsoft.com/office/drawing/2014/main" id="{8E41A611-E57D-4AFF-8F5C-F75554548BF9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  <p:pic>
        <p:nvPicPr>
          <p:cNvPr id="1413" name="Shape 1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400" y="1286700"/>
            <a:ext cx="13239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241B5B-028B-4B1B-A62D-45683E56F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0188"/>
            <a:ext cx="9144000" cy="4432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8" grpId="0" uiExpand="1" build="p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Shape 1419"/>
          <p:cNvSpPr txBox="1">
            <a:spLocks noGrp="1"/>
          </p:cNvSpPr>
          <p:nvPr>
            <p:ph type="title"/>
          </p:nvPr>
        </p:nvSpPr>
        <p:spPr>
          <a:xfrm>
            <a:off x="1142999" y="152400"/>
            <a:ext cx="6677025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Try on your own!</a:t>
            </a:r>
          </a:p>
        </p:txBody>
      </p:sp>
      <p:sp>
        <p:nvSpPr>
          <p:cNvPr id="1420" name="Shape 14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8,207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buNone/>
            </a:pP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buNone/>
            </a:pPr>
            <a:endParaRPr b="1" dirty="0">
              <a:solidFill>
                <a:srgbClr val="FF0000"/>
              </a:solidFill>
            </a:endParaRPr>
          </a:p>
          <a:p>
            <a:pPr marL="0" lvl="0" indent="-69850" algn="ct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3,148 individuals</a:t>
            </a:r>
          </a:p>
        </p:txBody>
      </p:sp>
      <p:sp>
        <p:nvSpPr>
          <p:cNvPr id="1421" name="Shape 1421"/>
          <p:cNvSpPr/>
          <p:nvPr/>
        </p:nvSpPr>
        <p:spPr>
          <a:xfrm>
            <a:off x="228600" y="1340944"/>
            <a:ext cx="8740500" cy="48776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22" name="Shape 1422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Warfarin New Users 65 or Older at Index with Prior Atrial Fibrillation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Bonus:  Clopidogrel New Users 65 or Older at Index with Prior Atrial Fibrillation</a:t>
            </a:r>
          </a:p>
        </p:txBody>
      </p:sp>
      <p:sp>
        <p:nvSpPr>
          <p:cNvPr id="1423" name="Shape 142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167</a:t>
            </a:fld>
            <a:endParaRPr lang="en-US" dirty="0"/>
          </a:p>
        </p:txBody>
      </p:sp>
      <p:sp>
        <p:nvSpPr>
          <p:cNvPr id="10" name="Shape 1422"/>
          <p:cNvSpPr txBox="1">
            <a:spLocks/>
          </p:cNvSpPr>
          <p:nvPr/>
        </p:nvSpPr>
        <p:spPr>
          <a:xfrm>
            <a:off x="381000" y="1340944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163,271 individuals</a:t>
            </a:r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63,462 individuals</a:t>
            </a:r>
          </a:p>
        </p:txBody>
      </p:sp>
      <p:pic>
        <p:nvPicPr>
          <p:cNvPr id="9" name="Picture 2" descr="Image result for pusheen exercise">
            <a:extLst>
              <a:ext uri="{FF2B5EF4-FFF2-40B4-BE49-F238E27FC236}">
                <a16:creationId xmlns:a16="http://schemas.microsoft.com/office/drawing/2014/main" id="{9E915190-8A70-4483-8A2D-80A2AA86B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6" y="-21474"/>
            <a:ext cx="1393074" cy="13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Shape 143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Queries Can Be Automated</a:t>
            </a:r>
          </a:p>
        </p:txBody>
      </p:sp>
      <p:sp>
        <p:nvSpPr>
          <p:cNvPr id="1431" name="Shape 143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168</a:t>
            </a:fld>
            <a:endParaRPr lang="en-US" dirty="0"/>
          </a:p>
        </p:txBody>
      </p:sp>
      <p:sp>
        <p:nvSpPr>
          <p:cNvPr id="1432" name="Shape 1432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Open up Google Chrome</a:t>
            </a:r>
            <a:br>
              <a:rPr lang="en-US" dirty="0"/>
            </a:br>
            <a:endParaRPr lang="en-US" dirty="0"/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Open up ATLAS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Example cohort under “Cohort Definitions”:</a:t>
            </a:r>
            <a:br>
              <a:rPr lang="en-US" dirty="0"/>
            </a:br>
            <a:r>
              <a:rPr lang="en-US" dirty="0"/>
              <a:t>“Warfarin New Users 65 or Older at Index with Prior Atrial Fibrillation”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BD2DAD-2974-4085-8722-D3CDF9E43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295400"/>
            <a:ext cx="561975" cy="76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30A643-F5E9-49DE-BC5C-A8000E900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601" y="2540374"/>
            <a:ext cx="1952625" cy="981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Shape 144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Queries Can Be Automated</a:t>
            </a:r>
          </a:p>
        </p:txBody>
      </p:sp>
      <p:sp>
        <p:nvSpPr>
          <p:cNvPr id="1441" name="Shape 144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B2332-087F-45CB-A270-264834615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61912"/>
            <a:ext cx="7305675" cy="6734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EC6C99-1DEB-4001-AE14-08EF75A93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" y="2281237"/>
            <a:ext cx="83248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7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666135" y="1524000"/>
            <a:ext cx="2590800" cy="8382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</a:t>
            </a:r>
            <a:br>
              <a:rPr lang="en-US" sz="20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Fate of OMOP - OHDSI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2512543"/>
            <a:ext cx="8229600" cy="387317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Observational Health Data Sciences and Informatics (OHDSI) program is a </a:t>
            </a:r>
            <a:r>
              <a:rPr lang="en-US" b="1" dirty="0"/>
              <a:t>multi-stakeholder, interdisciplinary collaborative</a:t>
            </a:r>
            <a:r>
              <a:rPr lang="en-US" dirty="0"/>
              <a:t> to create </a:t>
            </a:r>
            <a:r>
              <a:rPr lang="en-US" b="1" dirty="0"/>
              <a:t>open-source</a:t>
            </a:r>
            <a:r>
              <a:rPr lang="en-US" dirty="0"/>
              <a:t> solutions that bring out the value of observational health data through large-scale analytics</a:t>
            </a:r>
          </a:p>
          <a:p>
            <a:pPr marL="203200" indent="0">
              <a:buNone/>
            </a:pPr>
            <a:endParaRPr lang="en-US" dirty="0"/>
          </a:p>
          <a:p>
            <a:r>
              <a:rPr lang="en-US" dirty="0"/>
              <a:t>OHDSI has established </a:t>
            </a:r>
            <a:r>
              <a:rPr lang="en-US" b="1" dirty="0"/>
              <a:t>an international network of researchers</a:t>
            </a:r>
            <a:r>
              <a:rPr lang="en-US" dirty="0"/>
              <a:t> </a:t>
            </a:r>
            <a:r>
              <a:rPr lang="en-US" b="1" dirty="0"/>
              <a:t>and observational health databases</a:t>
            </a:r>
            <a:r>
              <a:rPr lang="en-US" dirty="0"/>
              <a:t> with a central coordinating center housed at Columbia University</a:t>
            </a:r>
          </a:p>
          <a:p>
            <a:pPr lvl="1"/>
            <a:r>
              <a:rPr lang="de-DE" dirty="0"/>
              <a:t>Public, Open</a:t>
            </a:r>
          </a:p>
          <a:p>
            <a:pPr lvl="1"/>
            <a:r>
              <a:rPr lang="de-DE" dirty="0"/>
              <a:t>Not Pharma-funded</a:t>
            </a:r>
          </a:p>
          <a:p>
            <a:pPr lvl="1"/>
            <a:r>
              <a:rPr lang="de-DE" dirty="0"/>
              <a:t>International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C76AE-FB7B-4DF4-A6EF-46181A20F8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7" name="Picture 3" descr="C:\Users\christian\AppData\Local\Microsoft\Windows\Temporary Internet Files\Content.IE5\K759WS05\MC900439612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893" y="1270448"/>
            <a:ext cx="1223683" cy="870175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1665338" y="1819835"/>
            <a:ext cx="22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20425A"/>
                </a:solidFill>
              </a:rPr>
              <a:t>OMOP Investigators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970935" y="1066800"/>
            <a:ext cx="1981200" cy="6006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OHDSI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227295" y="1591235"/>
            <a:ext cx="122368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209800" y="5819312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dirty="0">
                <a:solidFill>
                  <a:prstClr val="black"/>
                </a:solidFill>
                <a:hlinkClick r:id="rId3"/>
              </a:rPr>
              <a:t>http://ohdsi.org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FE8AD-A55A-4C91-80CB-6C43C5375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140942"/>
            <a:ext cx="439265" cy="439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B6623E-29B3-45CF-ABA5-C06C937E8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235" y="1769269"/>
            <a:ext cx="4874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9749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b="1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584101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171</a:t>
            </a:fld>
            <a:endParaRPr lang="en-US" sz="12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-381000" y="1230312"/>
            <a:ext cx="10004778" cy="5627688"/>
            <a:chOff x="-430389" y="1161208"/>
            <a:chExt cx="10004778" cy="5627688"/>
          </a:xfrm>
        </p:grpSpPr>
        <p:pic>
          <p:nvPicPr>
            <p:cNvPr id="1026" name="Picture 2" descr="https://i.ytimg.com/vi/ZnR1taGgjSU/maxresdefault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0389" y="1161208"/>
              <a:ext cx="10004778" cy="562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550811" y="2970429"/>
              <a:ext cx="6038171" cy="3361267"/>
              <a:chOff x="1550811" y="2970429"/>
              <a:chExt cx="6038171" cy="336126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550811" y="2978896"/>
                <a:ext cx="2895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OMOP CDM standardizes the structure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550811" y="3893296"/>
                <a:ext cx="2895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OMOP Vocabulary standardizes the terminology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566626" y="5691616"/>
                <a:ext cx="2895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Concept IDs link CDM and Vocabulary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691944" y="2970429"/>
                <a:ext cx="2895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Source data still preserved in the OMOP CDM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675011" y="3893296"/>
                <a:ext cx="2895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Concept domains decide what table each piece of data lands on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566626" y="4744148"/>
                <a:ext cx="2895600" cy="6705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OMOP CDM can be used for many types of data (e.g. claims, EHR, survey, labs, etc.)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693382" y="5661136"/>
                <a:ext cx="2895600" cy="6705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OMOP CDM development is Open Source, Community driven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663189" y="4744148"/>
                <a:ext cx="2895600" cy="6705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6" name="Rectangle 15"/>
          <p:cNvSpPr/>
          <p:nvPr/>
        </p:nvSpPr>
        <p:spPr>
          <a:xfrm>
            <a:off x="1600200" y="3048000"/>
            <a:ext cx="2895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00200" y="3962400"/>
            <a:ext cx="2895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00200" y="48463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00200" y="57607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724400" y="30175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24400" y="39319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24400" y="57607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800600" y="4953000"/>
            <a:ext cx="2534668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OMOP CDM is patient centric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24400" y="48463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9831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2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Vocabulary</a:t>
            </a:r>
          </a:p>
        </p:txBody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153400" cy="475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Is used to </a:t>
            </a: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 terminology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endParaRPr lang="en-US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Compiles standards </a:t>
            </a: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from disparate public and private sources and some OMOP-grown concepts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endParaRPr lang="en-US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>
              <a:lnSpc>
                <a:spcPct val="80000"/>
              </a:lnSpc>
              <a:spcBef>
                <a:spcPts val="434"/>
              </a:spcBef>
              <a:buSzPct val="98636"/>
            </a:pPr>
            <a:r>
              <a:rPr lang="en-US" dirty="0"/>
              <a:t>Has</a:t>
            </a:r>
            <a:r>
              <a:rPr lang="en-US" b="1" dirty="0"/>
              <a:t> one uniform structure </a:t>
            </a:r>
            <a:r>
              <a:rPr lang="en-US" dirty="0"/>
              <a:t>to house multiple vocabularies used in the public domain</a:t>
            </a:r>
          </a:p>
          <a:p>
            <a:pPr indent="-342900">
              <a:lnSpc>
                <a:spcPct val="80000"/>
              </a:lnSpc>
              <a:spcBef>
                <a:spcPts val="434"/>
              </a:spcBef>
              <a:buSzPct val="98636"/>
            </a:pPr>
            <a:endParaRPr lang="en-US" dirty="0"/>
          </a:p>
          <a:p>
            <a:pPr indent="-342900">
              <a:lnSpc>
                <a:spcPct val="80000"/>
              </a:lnSpc>
              <a:spcBef>
                <a:spcPts val="434"/>
              </a:spcBef>
              <a:buSzPct val="98636"/>
            </a:pPr>
            <a:r>
              <a:rPr lang="en-US" dirty="0"/>
              <a:t>Is designed to </a:t>
            </a:r>
            <a:r>
              <a:rPr lang="en-US" b="1" dirty="0"/>
              <a:t>facilitate efficient queries</a:t>
            </a:r>
          </a:p>
          <a:p>
            <a:pPr indent="-342900">
              <a:lnSpc>
                <a:spcPct val="80000"/>
              </a:lnSpc>
              <a:spcBef>
                <a:spcPts val="434"/>
              </a:spcBef>
              <a:buSzPct val="98636"/>
            </a:pPr>
            <a:endParaRPr lang="en-US" b="1" dirty="0"/>
          </a:p>
          <a:p>
            <a:pPr lvl="0" indent="-342900">
              <a:lnSpc>
                <a:spcPct val="80000"/>
              </a:lnSpc>
              <a:spcBef>
                <a:spcPts val="434"/>
              </a:spcBef>
              <a:buSzPct val="98636"/>
            </a:pPr>
            <a:r>
              <a:rPr lang="en-US" dirty="0"/>
              <a:t>Is </a:t>
            </a:r>
            <a:r>
              <a:rPr lang="en-US" b="1" dirty="0"/>
              <a:t>regularly updated, maintained, </a:t>
            </a:r>
            <a:r>
              <a:rPr lang="en-US" dirty="0"/>
              <a:t>and</a:t>
            </a:r>
            <a:r>
              <a:rPr lang="en-US" b="1" dirty="0"/>
              <a:t> improved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endParaRPr lang="en-US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166861E-42CE-4EB6-82D3-C4562B63DA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172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736459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CDM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indent="-342900">
              <a:spcBef>
                <a:spcPts val="0"/>
              </a:spcBef>
              <a:buSzPct val="98666"/>
            </a:pPr>
            <a:r>
              <a:rPr lang="en-US" sz="2000" dirty="0"/>
              <a:t>Is used to </a:t>
            </a:r>
            <a:r>
              <a:rPr lang="en-US" sz="2000" b="1" dirty="0"/>
              <a:t>standardize structure </a:t>
            </a:r>
            <a:r>
              <a:rPr lang="en-US" sz="2000" dirty="0"/>
              <a:t>and</a:t>
            </a:r>
            <a:r>
              <a:rPr lang="en-US" sz="2000" b="1" dirty="0"/>
              <a:t> queries</a:t>
            </a:r>
          </a:p>
          <a:p>
            <a:pPr indent="-342900">
              <a:spcBef>
                <a:spcPts val="0"/>
              </a:spcBef>
              <a:buSzPct val="98666"/>
            </a:pPr>
            <a:endParaRPr lang="en-US" sz="900" b="1" dirty="0"/>
          </a:p>
          <a:p>
            <a:pPr indent="-342900">
              <a:spcBef>
                <a:spcPts val="592"/>
              </a:spcBef>
              <a:buSzPct val="98666"/>
            </a:pPr>
            <a:r>
              <a:rPr lang="en-US" sz="2000" b="1" dirty="0"/>
              <a:t>Integrated with Controlled Vocabulary</a:t>
            </a: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endParaRPr lang="en-US" sz="1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Consolidates data from heterogeneous data sources</a:t>
            </a:r>
            <a:r>
              <a:rPr lang="en-US" sz="2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: EMR, claims, registries</a:t>
            </a: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endParaRPr lang="en-US" sz="1000" dirty="0"/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Patient centric</a:t>
            </a: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endParaRPr lang="en-US" sz="1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  <a:r>
              <a:rPr lang="en-US" sz="2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 (subject area) </a:t>
            </a:r>
            <a:r>
              <a:rPr lang="en-US" sz="2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based</a:t>
            </a:r>
            <a:r>
              <a:rPr lang="en-US" sz="2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: concepts decide what table each piece of data lands on</a:t>
            </a: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endParaRPr lang="en-US" sz="1000" dirty="0"/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r>
              <a:rPr lang="en-US" sz="2000" b="1" dirty="0"/>
              <a:t>Preserves data provenance</a:t>
            </a: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endParaRPr lang="en-US" sz="1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592"/>
              </a:spcBef>
              <a:buClr>
                <a:srgbClr val="20425A"/>
              </a:buClr>
              <a:buSzPct val="98666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Database platform independent</a:t>
            </a:r>
            <a:b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AB4F1CB-7C1E-4327-B265-2665DB550A0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173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854998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What Makes OMOP CDM Unique</a:t>
            </a:r>
            <a:endParaRPr lang="en-US" sz="400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70000" lnSpcReduction="20000"/>
          </a:bodyPr>
          <a:lstStyle/>
          <a:p>
            <a:pPr indent="-342900">
              <a:lnSpc>
                <a:spcPct val="120000"/>
              </a:lnSpc>
              <a:spcBef>
                <a:spcPts val="0"/>
              </a:spcBef>
              <a:buSzPct val="98666"/>
            </a:pPr>
            <a:r>
              <a:rPr lang="en-US" sz="2800" b="1" dirty="0"/>
              <a:t>Supports collaborative research </a:t>
            </a:r>
            <a:r>
              <a:rPr lang="en-US" sz="2800" dirty="0"/>
              <a:t>across data sources both within and outside of US</a:t>
            </a: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  <a:buNone/>
            </a:pPr>
            <a:endParaRPr lang="en-US" sz="2800" dirty="0"/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r>
              <a:rPr lang="en-US" sz="2800" dirty="0"/>
              <a:t>Developed </a:t>
            </a:r>
            <a:r>
              <a:rPr lang="en-US" sz="2800" b="1" dirty="0"/>
              <a:t>based on analytic use cases </a:t>
            </a:r>
            <a:r>
              <a:rPr lang="en-US" sz="2800" dirty="0"/>
              <a:t>by community of collaborators</a:t>
            </a: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endParaRPr lang="en-US" sz="2800" b="1" dirty="0"/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r>
              <a:rPr lang="en-US" sz="2800" b="1" dirty="0"/>
              <a:t>Specialized:</a:t>
            </a:r>
            <a:r>
              <a:rPr lang="en-US" sz="2800" dirty="0"/>
              <a:t> reflective of clinical domain, granular, well structured </a:t>
            </a: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endParaRPr lang="en-US" sz="28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r>
              <a:rPr lang="en-US" sz="296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Integrated with Vocabulary </a:t>
            </a:r>
            <a:r>
              <a:rPr lang="en-US" sz="2960" i="0" u="none" strike="noStrike" cap="none" dirty="0">
                <a:latin typeface="Calibri"/>
                <a:ea typeface="Calibri"/>
                <a:cs typeface="Calibri"/>
                <a:sym typeface="Calibri"/>
              </a:rPr>
              <a:t>that is uniformly structured and well curated</a:t>
            </a: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endParaRPr lang="en-US" sz="296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r>
              <a:rPr lang="en-US" sz="296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Extendable</a:t>
            </a:r>
            <a:r>
              <a:rPr lang="en-US" sz="2960" i="0" u="none" strike="noStrike" cap="none" dirty="0">
                <a:latin typeface="Calibri"/>
                <a:ea typeface="Calibri"/>
                <a:cs typeface="Calibri"/>
                <a:sym typeface="Calibri"/>
              </a:rPr>
              <a:t>: new concepts and attributes can be added</a:t>
            </a: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endParaRPr lang="en-US" sz="2960" dirty="0"/>
          </a:p>
          <a:p>
            <a:pPr indent="-342900">
              <a:lnSpc>
                <a:spcPct val="120000"/>
              </a:lnSpc>
              <a:spcBef>
                <a:spcPts val="592"/>
              </a:spcBef>
              <a:buSzPct val="98666"/>
            </a:pPr>
            <a:r>
              <a:rPr lang="en-US" sz="2800" b="1" dirty="0"/>
              <a:t>Supported by Community </a:t>
            </a:r>
            <a:r>
              <a:rPr lang="en-US" sz="2800" dirty="0"/>
              <a:t>of interdisciplinary</a:t>
            </a:r>
            <a:r>
              <a:rPr lang="en-US" sz="2800" b="1" dirty="0"/>
              <a:t> </a:t>
            </a:r>
            <a:r>
              <a:rPr lang="en-US" sz="2800" dirty="0"/>
              <a:t>developers and researches</a:t>
            </a:r>
            <a:endParaRPr lang="en-US" sz="2960" i="0" u="none" strike="noStrike" cap="none" dirty="0">
              <a:sym typeface="Calibri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F7FCB08-CE5A-4D34-B111-27FC282AB0E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174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4942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F127AB-7AA3-4377-AFE2-A51B9725B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7855"/>
            <a:ext cx="9144000" cy="42822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OHDSI: a global community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F467F-82E6-4AFC-9397-90B6CB3C66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5029200"/>
            <a:ext cx="4343400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400"/>
            <a:r>
              <a:rPr lang="en-US" sz="2000" dirty="0">
                <a:solidFill>
                  <a:srgbClr val="20425A"/>
                </a:solidFill>
              </a:rPr>
              <a:t>OHDSI Collaborators: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425A"/>
                </a:solidFill>
              </a:rPr>
              <a:t>&gt;220 researchers in academia, industry and government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425A"/>
                </a:solidFill>
              </a:rPr>
              <a:t>&gt;21 countries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5029200"/>
            <a:ext cx="4495800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400"/>
            <a:r>
              <a:rPr lang="en-US" sz="2000" dirty="0">
                <a:solidFill>
                  <a:srgbClr val="20425A"/>
                </a:solidFill>
              </a:rPr>
              <a:t>OHDSI Data Network: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425A"/>
                </a:solidFill>
              </a:rPr>
              <a:t>&gt;114 databases from 19 countries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425A"/>
                </a:solidFill>
              </a:rPr>
              <a:t>1.9 billion patients records </a:t>
            </a:r>
            <a:r>
              <a:rPr lang="en-US" sz="1200" dirty="0">
                <a:solidFill>
                  <a:srgbClr val="20425A"/>
                </a:solidFill>
              </a:rPr>
              <a:t>(duplicates)</a:t>
            </a:r>
            <a:endParaRPr lang="en-US" sz="1600" dirty="0">
              <a:solidFill>
                <a:srgbClr val="20425A"/>
              </a:solidFill>
            </a:endParaRP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425A"/>
                </a:solidFill>
              </a:rPr>
              <a:t>~222 million non-US patients</a:t>
            </a:r>
          </a:p>
        </p:txBody>
      </p:sp>
    </p:spTree>
    <p:extLst>
      <p:ext uri="{BB962C8B-B14F-4D97-AF65-F5344CB8AC3E}">
        <p14:creationId xmlns:p14="http://schemas.microsoft.com/office/powerpoint/2010/main" val="3536170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After the Tutorials, you will know…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subTitle" idx="1"/>
          </p:nvPr>
        </p:nvSpPr>
        <p:spPr>
          <a:xfrm>
            <a:off x="2743200" y="4038600"/>
            <a:ext cx="6019800" cy="2209800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History of OMOP, OHDSI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rgbClr val="20425A"/>
                </a:solidFill>
              </a:rPr>
              <a:t>How</a:t>
            </a:r>
            <a:r>
              <a:rPr lang="en-US" sz="1800" dirty="0"/>
              <a:t> the Standardized Vocabulary works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How to find codes and Concepts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How to navigate the concept hierarchy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The OMOP Common Data Model (CDM)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How to use the OMOP CDM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305577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pace of evidence generation </a:t>
            </a:r>
            <a:br>
              <a:rPr lang="en-US" dirty="0"/>
            </a:br>
            <a:r>
              <a:rPr lang="en-US" dirty="0"/>
              <a:t>in healthcare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2512C-1445-472E-B63A-146CE46623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842"/>
            <a:ext cx="9144000" cy="488675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1671420"/>
            <a:ext cx="609600" cy="465317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noAutofit/>
          </a:bodyPr>
          <a:lstStyle/>
          <a:p>
            <a:pPr algn="ctr" defTabSz="914400"/>
            <a:r>
              <a:rPr lang="en-US" sz="18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drugs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0" y="1138021"/>
            <a:ext cx="8382000" cy="411144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noAutofit/>
          </a:bodyPr>
          <a:lstStyle/>
          <a:p>
            <a:pPr algn="ctr" defTabSz="914400"/>
            <a:r>
              <a:rPr lang="en-US" sz="18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health outcomes of interest</a:t>
            </a:r>
          </a:p>
        </p:txBody>
      </p:sp>
    </p:spTree>
    <p:extLst>
      <p:ext uri="{BB962C8B-B14F-4D97-AF65-F5344CB8AC3E}">
        <p14:creationId xmlns:p14="http://schemas.microsoft.com/office/powerpoint/2010/main" val="2171192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Analytics can be remote</a:t>
            </a:r>
            <a:endParaRPr lang="en-US" dirty="0"/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1DD05651-8501-436F-B017-16CFE065BE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8CB3D807-8358-41DD-8D44-C27C09A02693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3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021" y="2471243"/>
            <a:ext cx="685800" cy="1133475"/>
          </a:xfrm>
          <a:prstGeom prst="rect">
            <a:avLst/>
          </a:prstGeom>
        </p:spPr>
      </p:pic>
      <p:cxnSp>
        <p:nvCxnSpPr>
          <p:cNvPr id="6" name="Curved Connector 5"/>
          <p:cNvCxnSpPr>
            <a:stCxn id="2" idx="2"/>
            <a:endCxn id="34" idx="2"/>
          </p:cNvCxnSpPr>
          <p:nvPr/>
        </p:nvCxnSpPr>
        <p:spPr>
          <a:xfrm rot="5400000" flipH="1" flipV="1">
            <a:off x="2868489" y="1315419"/>
            <a:ext cx="733731" cy="3844868"/>
          </a:xfrm>
          <a:prstGeom prst="curvedConnector4">
            <a:avLst>
              <a:gd name="adj1" fmla="val -31156"/>
              <a:gd name="adj2" fmla="val 55165"/>
            </a:avLst>
          </a:prstGeom>
          <a:ln w="2222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" descr="image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5212081" y="2742399"/>
            <a:ext cx="14859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03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Analytics can be behind firewall</a:t>
            </a:r>
            <a:endParaRPr lang="en-US" dirty="0"/>
          </a:p>
        </p:txBody>
      </p:sp>
      <p:pic>
        <p:nvPicPr>
          <p:cNvPr id="156058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625458"/>
            <a:ext cx="457200" cy="3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021" y="2471243"/>
            <a:ext cx="685800" cy="1133475"/>
          </a:xfrm>
          <a:prstGeom prst="rect">
            <a:avLst/>
          </a:prstGeom>
        </p:spPr>
      </p:pic>
      <p:cxnSp>
        <p:nvCxnSpPr>
          <p:cNvPr id="6" name="Curved Connector 5"/>
          <p:cNvCxnSpPr>
            <a:stCxn id="2" idx="2"/>
            <a:endCxn id="34" idx="2"/>
          </p:cNvCxnSpPr>
          <p:nvPr/>
        </p:nvCxnSpPr>
        <p:spPr>
          <a:xfrm rot="5400000" flipH="1" flipV="1">
            <a:off x="2868489" y="1315419"/>
            <a:ext cx="733731" cy="3844868"/>
          </a:xfrm>
          <a:prstGeom prst="curvedConnector4">
            <a:avLst>
              <a:gd name="adj1" fmla="val -31156"/>
              <a:gd name="adj2" fmla="val 55165"/>
            </a:avLst>
          </a:prstGeom>
          <a:ln w="2222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" descr="image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5212081" y="2742399"/>
            <a:ext cx="14859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5540189" y="2057400"/>
            <a:ext cx="1470212" cy="1558658"/>
          </a:xfrm>
          <a:prstGeom prst="roundRect">
            <a:avLst/>
          </a:prstGeom>
          <a:noFill/>
          <a:ln w="50800">
            <a:solidFill>
              <a:srgbClr val="84B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C5C74700-198C-46AB-A065-159126F45B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729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AC090A72-ECEB-4EFA-9181-2CD2F91C7179}"/>
              </a:ext>
            </a:extLst>
          </p:cNvPr>
          <p:cNvSpPr/>
          <p:nvPr/>
        </p:nvSpPr>
        <p:spPr>
          <a:xfrm>
            <a:off x="3429000" y="6135449"/>
            <a:ext cx="4394682" cy="639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7455500" y="1305072"/>
            <a:ext cx="1186131" cy="1604961"/>
          </a:xfrm>
          <a:prstGeom prst="roundRect">
            <a:avLst/>
          </a:prstGeom>
          <a:noFill/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9" name="Curved Connector 178"/>
          <p:cNvCxnSpPr>
            <a:stCxn id="99" idx="2"/>
            <a:endCxn id="165" idx="2"/>
          </p:cNvCxnSpPr>
          <p:nvPr/>
        </p:nvCxnSpPr>
        <p:spPr>
          <a:xfrm rot="16200000" flipV="1">
            <a:off x="5801982" y="3913721"/>
            <a:ext cx="1196314" cy="179664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ed Rectangle 122"/>
          <p:cNvSpPr/>
          <p:nvPr/>
        </p:nvSpPr>
        <p:spPr>
          <a:xfrm>
            <a:off x="6600730" y="569579"/>
            <a:ext cx="1186131" cy="1604961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8" name="Curved Connector 147"/>
          <p:cNvCxnSpPr>
            <a:stCxn id="101" idx="2"/>
          </p:cNvCxnSpPr>
          <p:nvPr/>
        </p:nvCxnSpPr>
        <p:spPr>
          <a:xfrm flipV="1">
            <a:off x="1459279" y="2389196"/>
            <a:ext cx="1345289" cy="477464"/>
          </a:xfrm>
          <a:prstGeom prst="curvedConnector5">
            <a:avLst>
              <a:gd name="adj1" fmla="val 25727"/>
              <a:gd name="adj2" fmla="val 95334"/>
              <a:gd name="adj3" fmla="val 65769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02606" y="1368318"/>
            <a:ext cx="2526240" cy="2037491"/>
          </a:xfrm>
          <a:prstGeom prst="roundRect">
            <a:avLst/>
          </a:prstGeom>
          <a:noFill/>
          <a:ln w="3175">
            <a:solidFill>
              <a:srgbClr val="84B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429000" y="3935897"/>
            <a:ext cx="4398195" cy="2769703"/>
          </a:xfrm>
          <a:prstGeom prst="roundRect">
            <a:avLst/>
          </a:prstGeom>
          <a:solidFill>
            <a:schemeClr val="bg1">
              <a:alpha val="15000"/>
            </a:schemeClr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58343" y="-14317"/>
            <a:ext cx="3426748" cy="1363978"/>
          </a:xfrm>
        </p:spPr>
        <p:txBody>
          <a:bodyPr/>
          <a:lstStyle/>
          <a:p>
            <a:r>
              <a:rPr lang="de-DE" sz="3200" dirty="0">
                <a:latin typeface="Calibri" panose="020F0502020204030204" pitchFamily="34" charset="0"/>
                <a:cs typeface="Calibri" panose="020F0502020204030204" pitchFamily="34" charset="0"/>
              </a:rPr>
              <a:t>Network Studies</a:t>
            </a:r>
            <a:br>
              <a:rPr lang="de-DE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3200" dirty="0">
                <a:latin typeface="Calibri" panose="020F0502020204030204" pitchFamily="34" charset="0"/>
                <a:cs typeface="Calibri" panose="020F0502020204030204" pitchFamily="34" charset="0"/>
              </a:rPr>
              <a:t>Networks of networks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05166" y="3048426"/>
            <a:ext cx="927897" cy="262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EMR Asset</a:t>
            </a:r>
            <a:endParaRPr lang="en-US" sz="1108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526906" y="2698691"/>
            <a:ext cx="457200" cy="3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2"/>
          <p:cNvGrpSpPr/>
          <p:nvPr/>
        </p:nvGrpSpPr>
        <p:grpSpPr>
          <a:xfrm>
            <a:off x="5853333" y="5838366"/>
            <a:ext cx="927897" cy="591544"/>
            <a:chOff x="7600116" y="1123457"/>
            <a:chExt cx="927897" cy="591544"/>
          </a:xfrm>
        </p:grpSpPr>
        <p:sp>
          <p:nvSpPr>
            <p:cNvPr id="44" name="TextBox 43"/>
            <p:cNvSpPr txBox="1"/>
            <p:nvPr/>
          </p:nvSpPr>
          <p:spPr>
            <a:xfrm>
              <a:off x="7600116" y="1452172"/>
              <a:ext cx="927897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5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2" name="TextBox 61"/>
          <p:cNvSpPr txBox="1"/>
          <p:nvPr/>
        </p:nvSpPr>
        <p:spPr>
          <a:xfrm>
            <a:off x="1479822" y="1980670"/>
            <a:ext cx="1045964" cy="262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Claims Asset</a:t>
            </a:r>
            <a:endParaRPr lang="en-US" sz="1108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528084" y="1641445"/>
            <a:ext cx="457200" cy="3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TextBox 64"/>
          <p:cNvSpPr txBox="1"/>
          <p:nvPr/>
        </p:nvSpPr>
        <p:spPr>
          <a:xfrm>
            <a:off x="302606" y="3030997"/>
            <a:ext cx="1045964" cy="262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Claims Asset</a:t>
            </a:r>
            <a:endParaRPr lang="en-US" sz="1108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602656" y="2691772"/>
            <a:ext cx="457200" cy="3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66"/>
          <p:cNvGrpSpPr/>
          <p:nvPr/>
        </p:nvGrpSpPr>
        <p:grpSpPr>
          <a:xfrm>
            <a:off x="4135080" y="4891538"/>
            <a:ext cx="1045964" cy="591544"/>
            <a:chOff x="7521806" y="1123457"/>
            <a:chExt cx="1045964" cy="591544"/>
          </a:xfrm>
        </p:grpSpPr>
        <p:sp>
          <p:nvSpPr>
            <p:cNvPr id="68" name="TextBox 67"/>
            <p:cNvSpPr txBox="1"/>
            <p:nvPr/>
          </p:nvSpPr>
          <p:spPr>
            <a:xfrm>
              <a:off x="7521806" y="1452172"/>
              <a:ext cx="1045964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Claims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9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72"/>
          <p:cNvGrpSpPr/>
          <p:nvPr/>
        </p:nvGrpSpPr>
        <p:grpSpPr>
          <a:xfrm>
            <a:off x="4794397" y="5854352"/>
            <a:ext cx="927897" cy="591544"/>
            <a:chOff x="7600116" y="1123457"/>
            <a:chExt cx="927897" cy="591544"/>
          </a:xfrm>
        </p:grpSpPr>
        <p:sp>
          <p:nvSpPr>
            <p:cNvPr id="74" name="TextBox 73"/>
            <p:cNvSpPr txBox="1"/>
            <p:nvPr/>
          </p:nvSpPr>
          <p:spPr>
            <a:xfrm>
              <a:off x="7600116" y="1452172"/>
              <a:ext cx="927897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5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75"/>
          <p:cNvGrpSpPr/>
          <p:nvPr/>
        </p:nvGrpSpPr>
        <p:grpSpPr>
          <a:xfrm>
            <a:off x="3708244" y="5854352"/>
            <a:ext cx="927897" cy="591544"/>
            <a:chOff x="7600116" y="1123457"/>
            <a:chExt cx="927897" cy="591544"/>
          </a:xfrm>
        </p:grpSpPr>
        <p:sp>
          <p:nvSpPr>
            <p:cNvPr id="77" name="TextBox 76"/>
            <p:cNvSpPr txBox="1"/>
            <p:nvPr/>
          </p:nvSpPr>
          <p:spPr>
            <a:xfrm>
              <a:off x="7600116" y="1452172"/>
              <a:ext cx="927897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78"/>
          <p:cNvGrpSpPr/>
          <p:nvPr/>
        </p:nvGrpSpPr>
        <p:grpSpPr>
          <a:xfrm>
            <a:off x="6850726" y="5824014"/>
            <a:ext cx="927897" cy="591544"/>
            <a:chOff x="7600116" y="1123457"/>
            <a:chExt cx="927897" cy="591544"/>
          </a:xfrm>
        </p:grpSpPr>
        <p:sp>
          <p:nvSpPr>
            <p:cNvPr id="80" name="TextBox 79"/>
            <p:cNvSpPr txBox="1"/>
            <p:nvPr/>
          </p:nvSpPr>
          <p:spPr>
            <a:xfrm>
              <a:off x="7600116" y="1452172"/>
              <a:ext cx="927897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1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81"/>
          <p:cNvGrpSpPr/>
          <p:nvPr/>
        </p:nvGrpSpPr>
        <p:grpSpPr>
          <a:xfrm>
            <a:off x="6213849" y="4895894"/>
            <a:ext cx="1045964" cy="591544"/>
            <a:chOff x="7521806" y="1123457"/>
            <a:chExt cx="1045964" cy="591544"/>
          </a:xfrm>
        </p:grpSpPr>
        <p:sp>
          <p:nvSpPr>
            <p:cNvPr id="83" name="TextBox 82"/>
            <p:cNvSpPr txBox="1"/>
            <p:nvPr/>
          </p:nvSpPr>
          <p:spPr>
            <a:xfrm>
              <a:off x="7521806" y="1452172"/>
              <a:ext cx="1045964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Claims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4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84"/>
          <p:cNvGrpSpPr/>
          <p:nvPr/>
        </p:nvGrpSpPr>
        <p:grpSpPr>
          <a:xfrm>
            <a:off x="5167885" y="4894135"/>
            <a:ext cx="1045964" cy="591544"/>
            <a:chOff x="7521806" y="1123457"/>
            <a:chExt cx="1045964" cy="591544"/>
          </a:xfrm>
        </p:grpSpPr>
        <p:sp>
          <p:nvSpPr>
            <p:cNvPr id="86" name="TextBox 85"/>
            <p:cNvSpPr txBox="1"/>
            <p:nvPr/>
          </p:nvSpPr>
          <p:spPr>
            <a:xfrm>
              <a:off x="7521806" y="1452172"/>
              <a:ext cx="1045964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Claims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2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74631" y="1578017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28717" y="4474291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551012" y="4467498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596976" y="4457627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93350" y="5450373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108269" y="5446914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0" name="Curved Connector 199"/>
          <p:cNvCxnSpPr>
            <a:endCxn id="90" idx="2"/>
          </p:cNvCxnSpPr>
          <p:nvPr/>
        </p:nvCxnSpPr>
        <p:spPr>
          <a:xfrm rot="5400000" flipH="1" flipV="1">
            <a:off x="5667108" y="1480249"/>
            <a:ext cx="1366668" cy="1689715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60127" y="5446915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TextBox 215"/>
          <p:cNvSpPr txBox="1"/>
          <p:nvPr/>
        </p:nvSpPr>
        <p:spPr>
          <a:xfrm>
            <a:off x="6737797" y="1693503"/>
            <a:ext cx="940693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Inpatient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Hospital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pic>
        <p:nvPicPr>
          <p:cNvPr id="99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158607" y="5410200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85141" y="2634353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Rounded Rectangle 121"/>
          <p:cNvSpPr/>
          <p:nvPr/>
        </p:nvSpPr>
        <p:spPr>
          <a:xfrm>
            <a:off x="5569031" y="435955"/>
            <a:ext cx="1186131" cy="1604961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4435969" y="283555"/>
            <a:ext cx="1186131" cy="1604961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de-D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ts val="200"/>
              </a:spcBef>
            </a:pPr>
            <a:endParaRPr lang="de-D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ts val="200"/>
              </a:spcBef>
            </a:pPr>
            <a:endParaRPr lang="de-D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ts val="200"/>
              </a:spcBef>
            </a:pPr>
            <a:endParaRPr lang="de-D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ts val="200"/>
              </a:spcBef>
            </a:pPr>
            <a:endParaRPr lang="de-D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1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7368" y="2624604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05"/>
          <p:cNvGrpSpPr/>
          <p:nvPr/>
        </p:nvGrpSpPr>
        <p:grpSpPr>
          <a:xfrm>
            <a:off x="5691201" y="476993"/>
            <a:ext cx="873978" cy="566089"/>
            <a:chOff x="7616111" y="926645"/>
            <a:chExt cx="873978" cy="566089"/>
          </a:xfrm>
        </p:grpSpPr>
        <p:sp>
          <p:nvSpPr>
            <p:cNvPr id="107" name="TextBox 106"/>
            <p:cNvSpPr txBox="1"/>
            <p:nvPr/>
          </p:nvSpPr>
          <p:spPr>
            <a:xfrm>
              <a:off x="7616111" y="926645"/>
              <a:ext cx="873978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</a:t>
              </a:r>
            </a:p>
          </p:txBody>
        </p:sp>
        <p:pic>
          <p:nvPicPr>
            <p:cNvPr id="10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Group 108"/>
          <p:cNvGrpSpPr/>
          <p:nvPr/>
        </p:nvGrpSpPr>
        <p:grpSpPr>
          <a:xfrm>
            <a:off x="4594690" y="348962"/>
            <a:ext cx="873978" cy="594865"/>
            <a:chOff x="7616111" y="897869"/>
            <a:chExt cx="873978" cy="594865"/>
          </a:xfrm>
        </p:grpSpPr>
        <p:sp>
          <p:nvSpPr>
            <p:cNvPr id="110" name="TextBox 109"/>
            <p:cNvSpPr txBox="1"/>
            <p:nvPr/>
          </p:nvSpPr>
          <p:spPr>
            <a:xfrm>
              <a:off x="7616111" y="897869"/>
              <a:ext cx="873978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1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1" descr="image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812" y="888372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884" y="964575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12"/>
          <p:cNvGrpSpPr/>
          <p:nvPr/>
        </p:nvGrpSpPr>
        <p:grpSpPr>
          <a:xfrm>
            <a:off x="6758310" y="643012"/>
            <a:ext cx="873978" cy="566089"/>
            <a:chOff x="7616111" y="926645"/>
            <a:chExt cx="873978" cy="566089"/>
          </a:xfrm>
        </p:grpSpPr>
        <p:sp>
          <p:nvSpPr>
            <p:cNvPr id="114" name="TextBox 113"/>
            <p:cNvSpPr txBox="1"/>
            <p:nvPr/>
          </p:nvSpPr>
          <p:spPr>
            <a:xfrm>
              <a:off x="7616111" y="926645"/>
              <a:ext cx="873978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</a:t>
              </a:r>
            </a:p>
          </p:txBody>
        </p:sp>
        <p:pic>
          <p:nvPicPr>
            <p:cNvPr id="115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15"/>
          <p:cNvGrpSpPr/>
          <p:nvPr/>
        </p:nvGrpSpPr>
        <p:grpSpPr>
          <a:xfrm>
            <a:off x="7617937" y="1381285"/>
            <a:ext cx="873978" cy="566089"/>
            <a:chOff x="7616111" y="926645"/>
            <a:chExt cx="873978" cy="566089"/>
          </a:xfrm>
        </p:grpSpPr>
        <p:sp>
          <p:nvSpPr>
            <p:cNvPr id="117" name="TextBox 116"/>
            <p:cNvSpPr txBox="1"/>
            <p:nvPr/>
          </p:nvSpPr>
          <p:spPr>
            <a:xfrm>
              <a:off x="7616111" y="926645"/>
              <a:ext cx="873978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</a:t>
              </a:r>
            </a:p>
          </p:txBody>
        </p:sp>
        <p:pic>
          <p:nvPicPr>
            <p:cNvPr id="11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0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445" y="1157660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755" y="1875264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ounded Rectangle 127"/>
          <p:cNvSpPr/>
          <p:nvPr/>
        </p:nvSpPr>
        <p:spPr>
          <a:xfrm>
            <a:off x="3086225" y="2087475"/>
            <a:ext cx="1358451" cy="852631"/>
          </a:xfrm>
          <a:prstGeom prst="roundRect">
            <a:avLst/>
          </a:prstGeom>
          <a:noFill/>
          <a:ln w="3175">
            <a:solidFill>
              <a:srgbClr val="84B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8" name="TextBox 1027"/>
          <p:cNvSpPr txBox="1"/>
          <p:nvPr/>
        </p:nvSpPr>
        <p:spPr>
          <a:xfrm>
            <a:off x="3240468" y="2251442"/>
            <a:ext cx="1060085" cy="482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Coordinating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cxnSp>
        <p:nvCxnSpPr>
          <p:cNvPr id="126" name="Curved Connector 125"/>
          <p:cNvCxnSpPr>
            <a:stCxn id="92" idx="2"/>
            <a:endCxn id="128" idx="1"/>
          </p:cNvCxnSpPr>
          <p:nvPr/>
        </p:nvCxnSpPr>
        <p:spPr>
          <a:xfrm>
            <a:off x="2356542" y="1820073"/>
            <a:ext cx="729683" cy="69371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urved Connector 140"/>
          <p:cNvCxnSpPr>
            <a:stCxn id="100" idx="2"/>
            <a:endCxn id="128" idx="1"/>
          </p:cNvCxnSpPr>
          <p:nvPr/>
        </p:nvCxnSpPr>
        <p:spPr>
          <a:xfrm flipV="1">
            <a:off x="2367052" y="2513791"/>
            <a:ext cx="719173" cy="36261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ounded Rectangle 161"/>
          <p:cNvSpPr/>
          <p:nvPr/>
        </p:nvSpPr>
        <p:spPr>
          <a:xfrm>
            <a:off x="4797321" y="3246976"/>
            <a:ext cx="1416528" cy="852631"/>
          </a:xfrm>
          <a:prstGeom prst="round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4938115" y="3357154"/>
            <a:ext cx="1060085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Coordinating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Center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834156" y="3774250"/>
            <a:ext cx="1351102" cy="242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761258" y="3971248"/>
            <a:ext cx="1481118" cy="242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50" name="Curved Connector 1049"/>
          <p:cNvCxnSpPr>
            <a:stCxn id="94" idx="2"/>
          </p:cNvCxnSpPr>
          <p:nvPr/>
        </p:nvCxnSpPr>
        <p:spPr>
          <a:xfrm rot="16200000" flipV="1">
            <a:off x="5312732" y="4089364"/>
            <a:ext cx="574373" cy="181896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urved Connector 169"/>
          <p:cNvCxnSpPr>
            <a:stCxn id="93" idx="2"/>
            <a:endCxn id="163" idx="2"/>
          </p:cNvCxnSpPr>
          <p:nvPr/>
        </p:nvCxnSpPr>
        <p:spPr>
          <a:xfrm rot="5400000" flipH="1" flipV="1">
            <a:off x="4725239" y="3731373"/>
            <a:ext cx="686250" cy="799587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urved Connector 173"/>
          <p:cNvCxnSpPr>
            <a:stCxn id="95" idx="2"/>
            <a:endCxn id="163" idx="2"/>
          </p:cNvCxnSpPr>
          <p:nvPr/>
        </p:nvCxnSpPr>
        <p:spPr>
          <a:xfrm rot="16200000" flipV="1">
            <a:off x="5767701" y="3488498"/>
            <a:ext cx="669586" cy="1268672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urved Connector 181"/>
          <p:cNvCxnSpPr>
            <a:stCxn id="98" idx="2"/>
          </p:cNvCxnSpPr>
          <p:nvPr/>
        </p:nvCxnSpPr>
        <p:spPr>
          <a:xfrm rot="16200000" flipV="1">
            <a:off x="5036076" y="4183010"/>
            <a:ext cx="1707092" cy="82071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urved Connector 184"/>
          <p:cNvCxnSpPr>
            <a:endCxn id="163" idx="2"/>
          </p:cNvCxnSpPr>
          <p:nvPr/>
        </p:nvCxnSpPr>
        <p:spPr>
          <a:xfrm rot="5400000" flipH="1" flipV="1">
            <a:off x="4481470" y="4559746"/>
            <a:ext cx="1758392" cy="214983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urved Connector 187"/>
          <p:cNvCxnSpPr>
            <a:stCxn id="96" idx="2"/>
          </p:cNvCxnSpPr>
          <p:nvPr/>
        </p:nvCxnSpPr>
        <p:spPr>
          <a:xfrm rot="5400000" flipH="1" flipV="1">
            <a:off x="3958031" y="3914996"/>
            <a:ext cx="1710551" cy="136020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162" idx="0"/>
            <a:endCxn id="128" idx="3"/>
          </p:cNvCxnSpPr>
          <p:nvPr/>
        </p:nvCxnSpPr>
        <p:spPr>
          <a:xfrm rot="16200000" flipV="1">
            <a:off x="4608539" y="2349929"/>
            <a:ext cx="733185" cy="1060909"/>
          </a:xfrm>
          <a:prstGeom prst="curvedConnector2">
            <a:avLst/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urved Connector 193"/>
          <p:cNvCxnSpPr>
            <a:stCxn id="89" idx="2"/>
          </p:cNvCxnSpPr>
          <p:nvPr/>
        </p:nvCxnSpPr>
        <p:spPr>
          <a:xfrm rot="5400000">
            <a:off x="5039786" y="1914486"/>
            <a:ext cx="1559753" cy="62815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urved Connector 202"/>
          <p:cNvCxnSpPr>
            <a:stCxn id="91" idx="2"/>
          </p:cNvCxnSpPr>
          <p:nvPr/>
        </p:nvCxnSpPr>
        <p:spPr>
          <a:xfrm rot="5400000">
            <a:off x="6460066" y="1404896"/>
            <a:ext cx="649064" cy="2558025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026" idx="2"/>
            <a:endCxn id="162" idx="0"/>
          </p:cNvCxnSpPr>
          <p:nvPr/>
        </p:nvCxnSpPr>
        <p:spPr>
          <a:xfrm rot="16200000" flipH="1">
            <a:off x="4334380" y="2075771"/>
            <a:ext cx="1874492" cy="46791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/>
          <p:cNvSpPr txBox="1"/>
          <p:nvPr/>
        </p:nvSpPr>
        <p:spPr>
          <a:xfrm>
            <a:off x="4557385" y="1531630"/>
            <a:ext cx="940693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ISDN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719435" y="1341130"/>
            <a:ext cx="94069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University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Medica</a:t>
            </a:r>
            <a:r>
              <a:rPr lang="de-DE" sz="1400" noProof="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br>
              <a:rPr lang="de-DE" sz="1400" noProof="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400" noProof="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7602305" y="2358838"/>
            <a:ext cx="940693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patient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Hospital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775123" y="3514260"/>
            <a:ext cx="1686738" cy="61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Another</a:t>
            </a:r>
            <a:r>
              <a:rPr kumimoji="0" lang="de-DE" sz="2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Network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2285997" y="4303738"/>
            <a:ext cx="1048872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Network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104" name="Slide Number Placeholder 2">
            <a:extLst>
              <a:ext uri="{FF2B5EF4-FFF2-40B4-BE49-F238E27FC236}">
                <a16:creationId xmlns:a16="http://schemas.microsoft.com/office/drawing/2014/main" id="{B7CBA37E-FC62-4E1F-8AF0-1EDE5D06422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5610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511425"/>
            <a:ext cx="6096000" cy="1755775"/>
          </a:xfrm>
        </p:spPr>
        <p:txBody>
          <a:bodyPr>
            <a:noAutofit/>
          </a:bodyPr>
          <a:lstStyle/>
          <a:p>
            <a:r>
              <a:rPr lang="en-US" b="1" dirty="0"/>
              <a:t>Virtual Machine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4431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193037" y="2012724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synpuf_100k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Microsoft SQL Server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74742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Microsoft SQL Server Management Studio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09066" y="3007701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49" name="Shape 766">
            <a:extLst>
              <a:ext uri="{FF2B5EF4-FFF2-40B4-BE49-F238E27FC236}">
                <a16:creationId xmlns:a16="http://schemas.microsoft.com/office/drawing/2014/main" id="{BBA28891-ABDC-445E-84F8-76473B1A0995}"/>
              </a:ext>
            </a:extLst>
          </p:cNvPr>
          <p:cNvSpPr/>
          <p:nvPr/>
        </p:nvSpPr>
        <p:spPr>
          <a:xfrm>
            <a:off x="7209066" y="3508913"/>
            <a:ext cx="1301700" cy="418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RabbitInAHat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09066" y="2496938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synpuf_</a:t>
            </a:r>
            <a:r>
              <a:rPr lang="en-US" sz="1200" dirty="0">
                <a:solidFill>
                  <a:srgbClr val="FFFFFF"/>
                </a:solidFill>
              </a:rPr>
              <a:t>2.3m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Image result for MS SQL SERVER">
            <a:extLst>
              <a:ext uri="{FF2B5EF4-FFF2-40B4-BE49-F238E27FC236}">
                <a16:creationId xmlns:a16="http://schemas.microsoft.com/office/drawing/2014/main" id="{F043B40F-F8E1-4A32-9BFA-60BD7E89A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3" y="1889419"/>
            <a:ext cx="816619" cy="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F31845-71E4-4EAC-96A3-AEB09979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8E568C-565A-492D-92C5-46D3F13AC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/>
          <a:p>
            <a:pPr marL="457200" indent="-457200"/>
            <a:r>
              <a:rPr lang="en-US" dirty="0"/>
              <a:t>Use the shortcut on the desktop named “Remote Desktop”</a:t>
            </a:r>
          </a:p>
          <a:p>
            <a:pPr marL="457200" indent="-457200"/>
            <a:endParaRPr lang="en-US" dirty="0"/>
          </a:p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LINK TBD</a:t>
            </a:r>
          </a:p>
          <a:p>
            <a:pPr marL="0" indent="0" algn="ctr">
              <a:buNone/>
            </a:pPr>
            <a:endParaRPr lang="en-US" dirty="0"/>
          </a:p>
          <a:p>
            <a:pPr marL="457200" indent="-457200"/>
            <a:r>
              <a:rPr lang="en-US" dirty="0"/>
              <a:t>Pick one of the rows and put your name on the second column</a:t>
            </a:r>
          </a:p>
        </p:txBody>
      </p:sp>
      <p:pic>
        <p:nvPicPr>
          <p:cNvPr id="4" name="Shape 1249">
            <a:extLst>
              <a:ext uri="{FF2B5EF4-FFF2-40B4-BE49-F238E27FC236}">
                <a16:creationId xmlns:a16="http://schemas.microsoft.com/office/drawing/2014/main" id="{5E049AB0-32D5-483E-9C8C-43C87DADA1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84E60A1-260F-442A-969C-03235B29CA1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28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3058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F31845-71E4-4EAC-96A3-AEB09979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8E568C-565A-492D-92C5-46D3F13AC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Take Column A from spreadsheet and copy into the “Computer” field</a:t>
            </a:r>
          </a:p>
          <a:p>
            <a:endParaRPr lang="en-US" sz="2000" dirty="0">
              <a:highlight>
                <a:srgbClr val="FFFF00"/>
              </a:highlight>
            </a:endParaRPr>
          </a:p>
          <a:p>
            <a:endParaRPr lang="en-US" sz="2000" dirty="0">
              <a:highlight>
                <a:srgbClr val="FFFF00"/>
              </a:highlight>
            </a:endParaRPr>
          </a:p>
          <a:p>
            <a:endParaRPr lang="en-US" sz="3600" dirty="0">
              <a:highlight>
                <a:srgbClr val="FFFF00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673836"/>
            <a:ext cx="5257800" cy="2962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Shape 1249">
            <a:extLst>
              <a:ext uri="{FF2B5EF4-FFF2-40B4-BE49-F238E27FC236}">
                <a16:creationId xmlns:a16="http://schemas.microsoft.com/office/drawing/2014/main" id="{6AC60F05-2D4F-4DDC-952D-8E98F08A85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004F822-799D-43DB-B030-13E2AC48DA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563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Agenda</a:t>
            </a: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endParaRPr sz="2000" dirty="0">
              <a:solidFill>
                <a:srgbClr val="15315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3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CE45C70-6D06-4005-A6E3-A263DACAA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01503"/>
              </p:ext>
            </p:extLst>
          </p:nvPr>
        </p:nvGraphicFramePr>
        <p:xfrm>
          <a:off x="914400" y="1200539"/>
          <a:ext cx="7086600" cy="4978289"/>
        </p:xfrm>
        <a:graphic>
          <a:graphicData uri="http://schemas.openxmlformats.org/drawingml/2006/table">
            <a:tbl>
              <a:tblPr firstRow="1" bandRow="1">
                <a:tableStyleId>{969E380D-7EF0-46B0-BE8E-688EA0314A7F}</a:tableStyleId>
              </a:tblPr>
              <a:tblGrid>
                <a:gridCol w="1217164">
                  <a:extLst>
                    <a:ext uri="{9D8B030D-6E8A-4147-A177-3AD203B41FA5}">
                      <a16:colId xmlns:a16="http://schemas.microsoft.com/office/drawing/2014/main" val="1564492654"/>
                    </a:ext>
                  </a:extLst>
                </a:gridCol>
                <a:gridCol w="946683">
                  <a:extLst>
                    <a:ext uri="{9D8B030D-6E8A-4147-A177-3AD203B41FA5}">
                      <a16:colId xmlns:a16="http://schemas.microsoft.com/office/drawing/2014/main" val="4016603177"/>
                    </a:ext>
                  </a:extLst>
                </a:gridCol>
                <a:gridCol w="1352405">
                  <a:extLst>
                    <a:ext uri="{9D8B030D-6E8A-4147-A177-3AD203B41FA5}">
                      <a16:colId xmlns:a16="http://schemas.microsoft.com/office/drawing/2014/main" val="2269922958"/>
                    </a:ext>
                  </a:extLst>
                </a:gridCol>
                <a:gridCol w="3570348">
                  <a:extLst>
                    <a:ext uri="{9D8B030D-6E8A-4147-A177-3AD203B41FA5}">
                      <a16:colId xmlns:a16="http://schemas.microsoft.com/office/drawing/2014/main" val="154780563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Section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Speaker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Item(s)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449323"/>
                  </a:ext>
                </a:extLst>
              </a:tr>
              <a:tr h="2855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Registration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8:00- 9:00 </a:t>
                      </a:r>
                      <a:b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hour)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774302996"/>
                  </a:ext>
                </a:extLst>
              </a:tr>
              <a:tr h="146127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Christian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9:00 - 10:00</a:t>
                      </a:r>
                      <a:b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hour)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Introductions and Ground Rules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Foundational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457200" lvl="3" indent="-228600" rtl="0" fontAlgn="base">
                        <a:spcBef>
                          <a:spcPts val="5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History of OMOP</a:t>
                      </a:r>
                    </a:p>
                    <a:p>
                      <a:pPr marL="457200" lvl="3" indent="-228600" rtl="0" fontAlgn="base">
                        <a:spcBef>
                          <a:spcPts val="5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Why and How</a:t>
                      </a:r>
                    </a:p>
                    <a:p>
                      <a:pPr marL="457200" lvl="3" indent="-228600" rtl="0" fontAlgn="base">
                        <a:spcBef>
                          <a:spcPts val="5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Birth of OHDSI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 to OMOP Common Data Model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OHDSI Community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 of Remote Study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 Overview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963146516"/>
                  </a:ext>
                </a:extLst>
              </a:tr>
              <a:tr h="134354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Vocabulary – </a:t>
                      </a:r>
                      <a:b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 1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Christian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10:00 – 10:30</a:t>
                      </a:r>
                      <a:br>
                        <a:rPr lang="en-US" sz="1200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(30 min)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Basic Relationship</a:t>
                      </a:r>
                      <a:r>
                        <a:rPr lang="de-DE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559180253"/>
                  </a:ext>
                </a:extLst>
              </a:tr>
              <a:tr h="2855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Break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10:30 - 10:45 </a:t>
                      </a:r>
                      <a:b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(15 min)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174232017"/>
                  </a:ext>
                </a:extLst>
              </a:tr>
              <a:tr h="537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Vocabulary – </a:t>
                      </a:r>
                      <a:b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 2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120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Dmitri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10:45- 12:00</a:t>
                      </a:r>
                      <a:b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 &amp; 45 min)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Ancestors &amp; Descendants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How does it work for Drugs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SQL Examples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088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169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1313" indent="-341313"/>
            <a:r>
              <a:rPr lang="en-US" dirty="0"/>
              <a:t>Pick ‘Use Another Account’</a:t>
            </a:r>
          </a:p>
          <a:p>
            <a:pPr marL="341313" indent="-341313"/>
            <a:endParaRPr lang="en-US" sz="2000" dirty="0"/>
          </a:p>
          <a:p>
            <a:pPr marL="341313" indent="-341313"/>
            <a:r>
              <a:rPr lang="en-US" dirty="0"/>
              <a:t>Copy username from </a:t>
            </a:r>
            <a:br>
              <a:rPr lang="en-US" dirty="0"/>
            </a:br>
            <a:r>
              <a:rPr lang="en-US" dirty="0"/>
              <a:t>Column C</a:t>
            </a:r>
          </a:p>
          <a:p>
            <a:pPr marL="341313" indent="-341313"/>
            <a:endParaRPr lang="en-US" sz="2000" dirty="0"/>
          </a:p>
          <a:p>
            <a:pPr marL="341313" indent="-341313"/>
            <a:r>
              <a:rPr lang="en-US" dirty="0"/>
              <a:t>Copy password from </a:t>
            </a:r>
            <a:br>
              <a:rPr lang="en-US" dirty="0"/>
            </a:br>
            <a:r>
              <a:rPr lang="en-US" dirty="0"/>
              <a:t>Column D</a:t>
            </a:r>
          </a:p>
        </p:txBody>
      </p:sp>
      <p:pic>
        <p:nvPicPr>
          <p:cNvPr id="5" name="Shape 1249">
            <a:extLst>
              <a:ext uri="{FF2B5EF4-FFF2-40B4-BE49-F238E27FC236}">
                <a16:creationId xmlns:a16="http://schemas.microsoft.com/office/drawing/2014/main" id="{00A64200-B4E7-4D33-A6F0-3EDACE2E61C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91E76F-0591-4D99-95A7-CD34C6947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" y="4877525"/>
            <a:ext cx="8271510" cy="99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7E006-EB9D-4266-9FBB-CC937390D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398" y="1499794"/>
            <a:ext cx="3168312" cy="298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1AEB185-BB7A-4399-BD3B-58D9B7A1821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30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3614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If you get this page, select “Yes”</a:t>
            </a: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057400" y="1984525"/>
            <a:ext cx="4667250" cy="4141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Shape 1249">
            <a:extLst>
              <a:ext uri="{FF2B5EF4-FFF2-40B4-BE49-F238E27FC236}">
                <a16:creationId xmlns:a16="http://schemas.microsoft.com/office/drawing/2014/main" id="{529662C8-F242-477E-9EC2-D660F3C000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5C96241-BBC5-4CCA-B142-C91A6DBFE54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31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611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 in a Box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0F63E-20BE-4FD7-B6E3-B0B39A878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3" y="1452187"/>
            <a:ext cx="8094133" cy="4552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84873791-E121-4806-8670-6BBAF5A1B7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32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248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8E09E1-2E47-4640-AFE7-B2F220017D09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8" name="Shape 8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</a:t>
            </a:r>
            <a:b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Open Query Tool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3F4B1-53C8-42C7-BCF1-6DC0EA77D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3225" indent="-403225"/>
            <a:r>
              <a:rPr lang="en-US" dirty="0"/>
              <a:t>Click on “SQL Server management Studio”</a:t>
            </a:r>
          </a:p>
        </p:txBody>
      </p:sp>
      <p:sp>
        <p:nvSpPr>
          <p:cNvPr id="860" name="Shape 86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5C4F4-4C1D-4E25-8219-84512F33A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869107"/>
            <a:ext cx="8229600" cy="4629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E2FBBE-E737-42A5-BD8A-0FEFAA654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199" y="1198830"/>
            <a:ext cx="723900" cy="904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Shape 1249">
            <a:extLst>
              <a:ext uri="{FF2B5EF4-FFF2-40B4-BE49-F238E27FC236}">
                <a16:creationId xmlns:a16="http://schemas.microsoft.com/office/drawing/2014/main" id="{E8CC19DD-15C9-4E6F-A434-56613AA57A0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Connect to DB</a:t>
            </a:r>
          </a:p>
        </p:txBody>
      </p:sp>
      <p:sp>
        <p:nvSpPr>
          <p:cNvPr id="867" name="Shape 8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34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6EF669-FAC8-4AAD-A87A-7942366C8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1900237"/>
            <a:ext cx="4705350" cy="3057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E2D7F56-9D37-4EFB-ABD5-152FE7B91C93}"/>
              </a:ext>
            </a:extLst>
          </p:cNvPr>
          <p:cNvSpPr/>
          <p:nvPr/>
        </p:nvSpPr>
        <p:spPr>
          <a:xfrm>
            <a:off x="3124200" y="5181600"/>
            <a:ext cx="15621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 the DB</a:t>
            </a:r>
          </a:p>
        </p:txBody>
      </p:sp>
      <p:pic>
        <p:nvPicPr>
          <p:cNvPr id="12" name="Shape 1249">
            <a:extLst>
              <a:ext uri="{FF2B5EF4-FFF2-40B4-BE49-F238E27FC236}">
                <a16:creationId xmlns:a16="http://schemas.microsoft.com/office/drawing/2014/main" id="{E6BF1E15-7F4A-46EF-87D2-89150E3F69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Open Query Window</a:t>
            </a:r>
          </a:p>
        </p:txBody>
      </p:sp>
      <p:sp>
        <p:nvSpPr>
          <p:cNvPr id="875" name="Shape 87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35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C75E74-D34B-467F-975C-86DFCECE4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185" y="1593056"/>
            <a:ext cx="5571629" cy="3671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C1A2E4-CCD0-453F-87C7-16661193E12F}"/>
              </a:ext>
            </a:extLst>
          </p:cNvPr>
          <p:cNvSpPr/>
          <p:nvPr/>
        </p:nvSpPr>
        <p:spPr>
          <a:xfrm>
            <a:off x="4419600" y="4038600"/>
            <a:ext cx="22860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1) Select DB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07DEE1-48BE-411E-973B-78622C964651}"/>
              </a:ext>
            </a:extLst>
          </p:cNvPr>
          <p:cNvSpPr/>
          <p:nvPr/>
        </p:nvSpPr>
        <p:spPr>
          <a:xfrm>
            <a:off x="2163024" y="1752600"/>
            <a:ext cx="22860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2) Hit “New Query” Button</a:t>
            </a:r>
          </a:p>
        </p:txBody>
      </p:sp>
      <p:pic>
        <p:nvPicPr>
          <p:cNvPr id="8" name="Shape 1249">
            <a:extLst>
              <a:ext uri="{FF2B5EF4-FFF2-40B4-BE49-F238E27FC236}">
                <a16:creationId xmlns:a16="http://schemas.microsoft.com/office/drawing/2014/main" id="{5DC9629F-F876-4C19-A8B9-26BFC5EAAB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9293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 in a Box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FA8B7-E53B-405F-8532-66762D800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38" y="1447800"/>
            <a:ext cx="7639051" cy="43651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2917D5-E147-47D1-B20B-EAC4E4ECFBB2}"/>
              </a:ext>
            </a:extLst>
          </p:cNvPr>
          <p:cNvSpPr/>
          <p:nvPr/>
        </p:nvSpPr>
        <p:spPr>
          <a:xfrm>
            <a:off x="4935270" y="1965303"/>
            <a:ext cx="15621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Window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7762E0-024A-4482-943B-7FC9A6C022DE}"/>
              </a:ext>
            </a:extLst>
          </p:cNvPr>
          <p:cNvSpPr/>
          <p:nvPr/>
        </p:nvSpPr>
        <p:spPr>
          <a:xfrm>
            <a:off x="4935270" y="4768806"/>
            <a:ext cx="15621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Window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878708-4E22-45E5-AAFC-CECEC60610A8}"/>
              </a:ext>
            </a:extLst>
          </p:cNvPr>
          <p:cNvSpPr/>
          <p:nvPr/>
        </p:nvSpPr>
        <p:spPr>
          <a:xfrm>
            <a:off x="4914900" y="3244806"/>
            <a:ext cx="15621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To Run</a:t>
            </a:r>
          </a:p>
        </p:txBody>
      </p:sp>
      <p:pic>
        <p:nvPicPr>
          <p:cNvPr id="2050" name="Picture 2" descr="Image result for F5 key">
            <a:extLst>
              <a:ext uri="{FF2B5EF4-FFF2-40B4-BE49-F238E27FC236}">
                <a16:creationId xmlns:a16="http://schemas.microsoft.com/office/drawing/2014/main" id="{16687C17-F25B-458F-9C05-67C62C9CD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891" y="3354299"/>
            <a:ext cx="60960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5DDF6E1-3D89-4886-B3EA-91E84E7EA9D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36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3503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6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endParaRPr sz="4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dirty="0"/>
              <a:t>Basic Relationship, Ancestors, &amp; Descendants</a:t>
            </a:r>
            <a:br>
              <a:rPr lang="en-US" dirty="0"/>
            </a:br>
            <a:r>
              <a:rPr lang="en-US" dirty="0"/>
              <a:t>How does it work for Drugs</a:t>
            </a:r>
            <a:br>
              <a:rPr lang="en-US" dirty="0"/>
            </a:br>
            <a:r>
              <a:rPr lang="en-US" dirty="0"/>
              <a:t>SQL Examples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707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Common Vocabulary Model</a:t>
            </a:r>
          </a:p>
        </p:txBody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3581400" cy="475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Arial"/>
              <a:buNone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What it is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Standardized structure </a:t>
            </a: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to house existing vocabularies used in the public domain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endParaRPr lang="en-US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Compiled standards </a:t>
            </a: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from disparate public and private sources and some OMOP-grown concepts</a:t>
            </a:r>
          </a:p>
        </p:txBody>
      </p:sp>
      <p:sp>
        <p:nvSpPr>
          <p:cNvPr id="635" name="Shape 635"/>
          <p:cNvSpPr txBox="1">
            <a:spLocks noGrp="1"/>
          </p:cNvSpPr>
          <p:nvPr>
            <p:ph type="body" idx="2"/>
          </p:nvPr>
        </p:nvSpPr>
        <p:spPr>
          <a:xfrm>
            <a:off x="4343400" y="1371600"/>
            <a:ext cx="4343400" cy="475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Arial"/>
              <a:buNone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What it’s not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Static dataset </a:t>
            </a: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– the vocabulary updates regularly to keep up with the continual evolution of the sources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endParaRPr lang="en-US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Finished product </a:t>
            </a: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– vocabulary maintenance and improvement is ongoing activity that requires community participation and support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166861E-42CE-4EB6-82D3-C4562B63DA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38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8819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Agenda (cont.)</a:t>
            </a: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endParaRPr sz="2000" dirty="0">
              <a:solidFill>
                <a:srgbClr val="15315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4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CE45C70-6D06-4005-A6E3-A263DACAA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750433"/>
              </p:ext>
            </p:extLst>
          </p:nvPr>
        </p:nvGraphicFramePr>
        <p:xfrm>
          <a:off x="914400" y="1828800"/>
          <a:ext cx="7086600" cy="3596640"/>
        </p:xfrm>
        <a:graphic>
          <a:graphicData uri="http://schemas.openxmlformats.org/drawingml/2006/table">
            <a:tbl>
              <a:tblPr firstRow="1" bandRow="1">
                <a:tableStyleId>{969E380D-7EF0-46B0-BE8E-688EA0314A7F}</a:tableStyleId>
              </a:tblPr>
              <a:tblGrid>
                <a:gridCol w="984250">
                  <a:extLst>
                    <a:ext uri="{9D8B030D-6E8A-4147-A177-3AD203B41FA5}">
                      <a16:colId xmlns:a16="http://schemas.microsoft.com/office/drawing/2014/main" val="1564492654"/>
                    </a:ext>
                  </a:extLst>
                </a:gridCol>
                <a:gridCol w="768350">
                  <a:extLst>
                    <a:ext uri="{9D8B030D-6E8A-4147-A177-3AD203B41FA5}">
                      <a16:colId xmlns:a16="http://schemas.microsoft.com/office/drawing/2014/main" val="40166031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269922958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5478056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Section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Speaker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Item(s)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449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Lunch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12:00 - 1:00 </a:t>
                      </a:r>
                      <a:b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hour)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210450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Vocabulary – </a:t>
                      </a:r>
                      <a:b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 3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Dmitry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1:00 - 1:30 </a:t>
                      </a:r>
                      <a:b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(30 min)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Continued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841141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Common </a:t>
                      </a:r>
                      <a:b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Model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Erica/Clair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1:30 - 3:00 </a:t>
                      </a:r>
                      <a:b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 &amp; 30 min)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fontAlgn="t"/>
                      <a:br>
                        <a:rPr lang="en-US" sz="1200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depth discussion of model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Era discussion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689102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Break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3:00 - 3:15 </a:t>
                      </a:r>
                      <a:b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(15 min)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103246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CDM Examples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Mui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3:15 - 4:40 </a:t>
                      </a:r>
                      <a:b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 &amp; 25 min)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Leveraging OHDSI Tools (GitHub/Forums/Working Group)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Exercises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OHDSI Community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563869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Conclusion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Rimma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4:40 – 5:00 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(20 minutes)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Conclusion Game</a:t>
                      </a:r>
                      <a:endParaRPr lang="en-US" sz="12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Concluding Thoughts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166601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9178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3F927C-60BC-42FD-8169-4D38EA3A50C1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Content Placeholder 44"/>
          <p:cNvSpPr>
            <a:spLocks noGrp="1"/>
          </p:cNvSpPr>
          <p:nvPr>
            <p:ph idx="1"/>
          </p:nvPr>
        </p:nvSpPr>
        <p:spPr>
          <a:xfrm>
            <a:off x="304800" y="4648200"/>
            <a:ext cx="259080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/>
              <a:t>All content: concepts in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concept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Structure of OMOP Vocabulary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02B6CEE-7CF6-44D7-BD17-4FCFFB475D9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8" name="Content Placeholder 44"/>
          <p:cNvSpPr txBox="1">
            <a:spLocks/>
          </p:cNvSpPr>
          <p:nvPr/>
        </p:nvSpPr>
        <p:spPr>
          <a:xfrm>
            <a:off x="2743200" y="4648200"/>
            <a:ext cx="3276600" cy="99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Direct relationships between concepts in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ourier New" pitchFamily="49" charset="0"/>
                <a:ea typeface="Calibri"/>
                <a:cs typeface="Courier New" pitchFamily="49" charset="0"/>
                <a:sym typeface="Calibri"/>
              </a:rPr>
              <a:t>concept_relationship</a:t>
            </a:r>
          </a:p>
        </p:txBody>
      </p:sp>
      <p:sp>
        <p:nvSpPr>
          <p:cNvPr id="10" name="Content Placeholder 44"/>
          <p:cNvSpPr txBox="1">
            <a:spLocks/>
          </p:cNvSpPr>
          <p:nvPr/>
        </p:nvSpPr>
        <p:spPr>
          <a:xfrm>
            <a:off x="5715000" y="4648200"/>
            <a:ext cx="3200400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Multi-step hierarchical relationships pre-processed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into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ourier New" pitchFamily="49" charset="0"/>
                <a:ea typeface="Calibri"/>
                <a:cs typeface="Courier New" pitchFamily="49" charset="0"/>
                <a:sym typeface="Calibri"/>
              </a:rPr>
              <a:t>concept_ancestor</a:t>
            </a:r>
          </a:p>
        </p:txBody>
      </p:sp>
      <p:sp>
        <p:nvSpPr>
          <p:cNvPr id="11" name="Oval 10"/>
          <p:cNvSpPr/>
          <p:nvPr/>
        </p:nvSpPr>
        <p:spPr>
          <a:xfrm>
            <a:off x="1143000" y="26670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581400" y="26670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572000" y="26670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>
            <a:stCxn id="12" idx="6"/>
            <a:endCxn id="13" idx="2"/>
          </p:cNvCxnSpPr>
          <p:nvPr/>
        </p:nvCxnSpPr>
        <p:spPr>
          <a:xfrm>
            <a:off x="4038600" y="2895600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212218" y="24841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6876938" y="28651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/>
          <p:cNvCxnSpPr>
            <a:stCxn id="16" idx="3"/>
            <a:endCxn id="17" idx="7"/>
          </p:cNvCxnSpPr>
          <p:nvPr/>
        </p:nvCxnSpPr>
        <p:spPr>
          <a:xfrm flipH="1">
            <a:off x="7033036" y="2640218"/>
            <a:ext cx="205964" cy="25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517018" y="28651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>
            <a:stCxn id="16" idx="5"/>
            <a:endCxn id="22" idx="1"/>
          </p:cNvCxnSpPr>
          <p:nvPr/>
        </p:nvCxnSpPr>
        <p:spPr>
          <a:xfrm>
            <a:off x="7368316" y="2640218"/>
            <a:ext cx="175484" cy="25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526418" y="32461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/>
          <p:cNvCxnSpPr>
            <a:stCxn id="17" idx="3"/>
            <a:endCxn id="33" idx="7"/>
          </p:cNvCxnSpPr>
          <p:nvPr/>
        </p:nvCxnSpPr>
        <p:spPr>
          <a:xfrm flipH="1">
            <a:off x="6682516" y="3021218"/>
            <a:ext cx="221204" cy="25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5"/>
          </p:cNvCxnSpPr>
          <p:nvPr/>
        </p:nvCxnSpPr>
        <p:spPr>
          <a:xfrm>
            <a:off x="7033036" y="3021218"/>
            <a:ext cx="205964" cy="25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178040" y="324242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7818120" y="324242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/>
          <p:cNvCxnSpPr>
            <a:endCxn id="39" idx="1"/>
          </p:cNvCxnSpPr>
          <p:nvPr/>
        </p:nvCxnSpPr>
        <p:spPr>
          <a:xfrm>
            <a:off x="7669418" y="3017520"/>
            <a:ext cx="175484" cy="25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581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DCD1127-76A7-4C7E-99C6-2C3BCA812335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636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de-DE" dirty="0"/>
              <a:t>Single Concept Reference Table</a:t>
            </a:r>
            <a:br>
              <a:rPr lang="en-US" dirty="0"/>
            </a:br>
            <a:endParaRPr lang="en-US" sz="2400" b="1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3BB3D43-2E5B-4AB0-A7FB-4BBE7467C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77000" y="2662505"/>
            <a:ext cx="220980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Vocabulary ID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580529" y="3031837"/>
            <a:ext cx="896471" cy="3430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69899" y="1820672"/>
            <a:ext cx="220980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vocabularies stacked up in one table</a:t>
            </a:r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>
            <a:off x="3379699" y="2282337"/>
            <a:ext cx="990591" cy="46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18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Dozens of schemes, formats, rules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191000" cy="457199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139700"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LOINC_248_MULTI-AXIAL_HIERARCHY.CSV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76399"/>
            <a:ext cx="8763000" cy="2507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2171699"/>
            <a:ext cx="1524000" cy="3809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139700" lvl="0" indent="-139700">
              <a:spcBef>
                <a:spcPts val="640"/>
              </a:spcBef>
              <a:buClr>
                <a:srgbClr val="20425A"/>
              </a:buClr>
              <a:buSzPct val="100000"/>
            </a:pPr>
            <a:r>
              <a:rPr lang="en-US" sz="1800" dirty="0">
                <a:solidFill>
                  <a:srgbClr val="2042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loinc.csv</a:t>
            </a: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545910"/>
            <a:ext cx="9015413" cy="22224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527897" y="3111886"/>
            <a:ext cx="4038600" cy="3809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1800" dirty="0">
                <a:solidFill>
                  <a:srgbClr val="2042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</a:rPr>
              <a:t>CMS32_DESC_LONG_SHORT_DX.xlsx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27897" y="3488358"/>
            <a:ext cx="6391275" cy="2762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5C84522-2A7E-4822-8E02-1CDD1F567A5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789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What's in a Concept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24600" y="1611868"/>
            <a:ext cx="16002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use in CDM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5181600" y="1781145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24600" y="1992868"/>
            <a:ext cx="19812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English description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/>
          <p:cNvCxnSpPr>
            <a:stCxn id="13" idx="1"/>
          </p:cNvCxnSpPr>
          <p:nvPr/>
        </p:nvCxnSpPr>
        <p:spPr>
          <a:xfrm flipH="1">
            <a:off x="5181600" y="2162145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24600" y="2373868"/>
            <a:ext cx="9144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Domain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>
            <a:off x="5181600" y="2543145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24600" y="2754868"/>
            <a:ext cx="12192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Vocabulary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Straight Arrow Connector 19"/>
          <p:cNvCxnSpPr>
            <a:stCxn id="19" idx="1"/>
          </p:cNvCxnSpPr>
          <p:nvPr/>
        </p:nvCxnSpPr>
        <p:spPr>
          <a:xfrm flipH="1">
            <a:off x="5181600" y="2924145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24600" y="3124200"/>
            <a:ext cx="19812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 in SNOMED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Straight Arrow Connector 21"/>
          <p:cNvCxnSpPr>
            <a:stCxn id="21" idx="1"/>
          </p:cNvCxnSpPr>
          <p:nvPr/>
        </p:nvCxnSpPr>
        <p:spPr>
          <a:xfrm flipH="1">
            <a:off x="5181600" y="3293477"/>
            <a:ext cx="1143000" cy="200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24600" y="3505200"/>
            <a:ext cx="16764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Concept in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Arrow Connector 27"/>
          <p:cNvCxnSpPr>
            <a:stCxn id="27" idx="1"/>
          </p:cNvCxnSpPr>
          <p:nvPr/>
        </p:nvCxnSpPr>
        <p:spPr>
          <a:xfrm flipH="1">
            <a:off x="5181600" y="3674477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24600" y="4687669"/>
            <a:ext cx="1828800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 during time interval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Arrow Connector 35"/>
          <p:cNvCxnSpPr>
            <a:stCxn id="35" idx="1"/>
          </p:cNvCxnSpPr>
          <p:nvPr/>
        </p:nvCxnSpPr>
        <p:spPr>
          <a:xfrm flipH="1">
            <a:off x="5181600" y="4980057"/>
            <a:ext cx="1143000" cy="769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5" idx="1"/>
          </p:cNvCxnSpPr>
          <p:nvPr/>
        </p:nvCxnSpPr>
        <p:spPr>
          <a:xfrm flipH="1">
            <a:off x="5181600" y="4980057"/>
            <a:ext cx="1143000" cy="430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5" idx="1"/>
          </p:cNvCxnSpPr>
          <p:nvPr/>
        </p:nvCxnSpPr>
        <p:spPr>
          <a:xfrm flipH="1" flipV="1">
            <a:off x="5181600" y="4648201"/>
            <a:ext cx="1143000" cy="331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560974"/>
              </p:ext>
            </p:extLst>
          </p:nvPr>
        </p:nvGraphicFramePr>
        <p:xfrm>
          <a:off x="838200" y="1828800"/>
          <a:ext cx="3962400" cy="3810000"/>
        </p:xfrm>
        <a:graphic>
          <a:graphicData uri="http://schemas.openxmlformats.org/drawingml/2006/table">
            <a:tbl>
              <a:tblPr/>
              <a:tblGrid>
                <a:gridCol w="2267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CONCEPT_NAME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Atrial fibrillation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Condition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SNOMED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CONCEPT_CLASS_ID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Clinical Finding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STANDARD_CONCEPT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CONCEPT_CODE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49436004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VALID_START_DATE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01-Jan-1970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VALID_END_DATE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INVALID_REASON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324600" y="3897868"/>
            <a:ext cx="18288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 in SNOMED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0" name="Straight Arrow Connector 29"/>
          <p:cNvCxnSpPr>
            <a:stCxn id="29" idx="1"/>
          </p:cNvCxnSpPr>
          <p:nvPr/>
        </p:nvCxnSpPr>
        <p:spPr>
          <a:xfrm flipH="1">
            <a:off x="5181600" y="4067145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322EE1B3-8537-492A-BABF-D730615D86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2727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5" grpId="0" animBg="1"/>
      <p:bldP spid="19" grpId="0" animBg="1"/>
      <p:bldP spid="21" grpId="0" animBg="1"/>
      <p:bldP spid="27" grpId="0" animBg="1"/>
      <p:bldP spid="35" grpId="0" animBg="1"/>
      <p:bldP spid="2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MiniSentinel in use:  </a:t>
            </a:r>
            <a:br>
              <a:rPr lang="en-US" dirty="0"/>
            </a:br>
            <a:r>
              <a:rPr lang="en-US" dirty="0"/>
              <a:t>Dabigatran and bleeding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01005" y="1143000"/>
            <a:ext cx="8321109" cy="1618595"/>
            <a:chOff x="701005" y="7144405"/>
            <a:chExt cx="8321109" cy="161859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05" y="7144405"/>
              <a:ext cx="8321109" cy="1316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286000" y="8393668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 Engl J Med 2013; 368:1272-1274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3048000"/>
            <a:ext cx="9036050" cy="372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F6CA2FD-1692-41A2-9A51-0C93E607E0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81000" y="4953000"/>
            <a:ext cx="12954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76200" y="4572000"/>
            <a:ext cx="2362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716566" y="4800600"/>
            <a:ext cx="8382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33800" y="4800600"/>
            <a:ext cx="4572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943600" y="4800600"/>
            <a:ext cx="8382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6934200" y="4800600"/>
            <a:ext cx="4572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657600" y="3693112"/>
            <a:ext cx="1143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086600" y="3693112"/>
            <a:ext cx="9144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44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All Content in CDM is Coded as Concepts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Concepts are referred to by concept_id</a:t>
            </a:r>
          </a:p>
          <a:p>
            <a:endParaRPr lang="en-US" dirty="0"/>
          </a:p>
          <a:p>
            <a:r>
              <a:rPr lang="de-DE" dirty="0"/>
              <a:t>All details are in the </a:t>
            </a:r>
            <a:r>
              <a:rPr lang="de-DE" b="1" dirty="0">
                <a:latin typeface="Courier New" pitchFamily="49" charset="0"/>
                <a:cs typeface="Courier New" pitchFamily="49" charset="0"/>
              </a:rPr>
              <a:t>CONCEPT </a:t>
            </a:r>
            <a:r>
              <a:rPr lang="de-DE" dirty="0"/>
              <a:t>table: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F71C270-199B-4D27-87E8-120D23F5B8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1200" y="3200400"/>
            <a:ext cx="449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concept_id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8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313217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7688-3600-4EF6-AF4A-C4E90D2B4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0" y="5113537"/>
            <a:ext cx="8939770" cy="52526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5085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0" name="AutoShape 10"/>
          <p:cNvCxnSpPr>
            <a:cxnSpLocks noChangeShapeType="1"/>
            <a:stCxn id="4" idx="1"/>
            <a:endCxn id="34" idx="0"/>
          </p:cNvCxnSpPr>
          <p:nvPr/>
        </p:nvCxnSpPr>
        <p:spPr bwMode="auto">
          <a:xfrm flipH="1">
            <a:off x="3390900" y="3338513"/>
            <a:ext cx="1943100" cy="11477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1" name="AutoShape 10"/>
          <p:cNvCxnSpPr>
            <a:cxnSpLocks noChangeShapeType="1"/>
            <a:stCxn id="58" idx="0"/>
            <a:endCxn id="34" idx="1"/>
          </p:cNvCxnSpPr>
          <p:nvPr/>
        </p:nvCxnSpPr>
        <p:spPr bwMode="auto">
          <a:xfrm flipV="1">
            <a:off x="1295400" y="4643438"/>
            <a:ext cx="1409700" cy="833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2" name="AutoShape 10"/>
          <p:cNvCxnSpPr>
            <a:cxnSpLocks noChangeShapeType="1"/>
            <a:stCxn id="63" idx="0"/>
            <a:endCxn id="53" idx="2"/>
          </p:cNvCxnSpPr>
          <p:nvPr/>
        </p:nvCxnSpPr>
        <p:spPr bwMode="auto">
          <a:xfrm flipH="1" flipV="1">
            <a:off x="3390900" y="4160838"/>
            <a:ext cx="808038" cy="13160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3" name="AutoShape 10"/>
          <p:cNvCxnSpPr>
            <a:cxnSpLocks noChangeShapeType="1"/>
            <a:stCxn id="45" idx="0"/>
            <a:endCxn id="53" idx="2"/>
          </p:cNvCxnSpPr>
          <p:nvPr/>
        </p:nvCxnSpPr>
        <p:spPr bwMode="auto">
          <a:xfrm flipV="1">
            <a:off x="3262313" y="4160838"/>
            <a:ext cx="128587" cy="13160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4" name="AutoShape 34"/>
          <p:cNvCxnSpPr>
            <a:cxnSpLocks noChangeShapeType="1"/>
            <a:stCxn id="58" idx="0"/>
            <a:endCxn id="53" idx="1"/>
          </p:cNvCxnSpPr>
          <p:nvPr/>
        </p:nvCxnSpPr>
        <p:spPr bwMode="auto">
          <a:xfrm flipV="1">
            <a:off x="1295400" y="4003675"/>
            <a:ext cx="1409700" cy="147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5" name="AutoShape 34"/>
          <p:cNvCxnSpPr>
            <a:cxnSpLocks noChangeShapeType="1"/>
            <a:stCxn id="44" idx="0"/>
          </p:cNvCxnSpPr>
          <p:nvPr/>
        </p:nvCxnSpPr>
        <p:spPr bwMode="auto">
          <a:xfrm flipH="1" flipV="1">
            <a:off x="3390900" y="4237038"/>
            <a:ext cx="1763713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2705100" y="44862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SNOMED-CT</a:t>
            </a:r>
          </a:p>
        </p:txBody>
      </p:sp>
      <p:sp>
        <p:nvSpPr>
          <p:cNvPr id="2057" name="Text Box 4"/>
          <p:cNvSpPr txBox="1">
            <a:spLocks noChangeArrowheads="1"/>
          </p:cNvSpPr>
          <p:nvPr/>
        </p:nvSpPr>
        <p:spPr bwMode="auto">
          <a:xfrm>
            <a:off x="838200" y="5019675"/>
            <a:ext cx="15240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Source codes</a:t>
            </a:r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1755775" y="5476875"/>
            <a:ext cx="1066800" cy="307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ICD10CM</a:t>
            </a:r>
          </a:p>
        </p:txBody>
      </p:sp>
      <p:cxnSp>
        <p:nvCxnSpPr>
          <p:cNvPr id="2059" name="AutoShape 10"/>
          <p:cNvCxnSpPr>
            <a:cxnSpLocks noChangeShapeType="1"/>
            <a:stCxn id="55" idx="0"/>
            <a:endCxn id="34" idx="2"/>
          </p:cNvCxnSpPr>
          <p:nvPr/>
        </p:nvCxnSpPr>
        <p:spPr bwMode="auto">
          <a:xfrm flipH="1" flipV="1">
            <a:off x="3390900" y="4800600"/>
            <a:ext cx="4081463" cy="676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60" name="Text Box 16"/>
          <p:cNvSpPr txBox="1">
            <a:spLocks noChangeArrowheads="1"/>
          </p:cNvSpPr>
          <p:nvPr/>
        </p:nvSpPr>
        <p:spPr bwMode="auto">
          <a:xfrm>
            <a:off x="838200" y="4486275"/>
            <a:ext cx="15240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Low-level concepts</a:t>
            </a:r>
          </a:p>
        </p:txBody>
      </p:sp>
      <p:sp>
        <p:nvSpPr>
          <p:cNvPr id="2061" name="Text Box 17"/>
          <p:cNvSpPr txBox="1">
            <a:spLocks noChangeArrowheads="1"/>
          </p:cNvSpPr>
          <p:nvPr/>
        </p:nvSpPr>
        <p:spPr bwMode="auto">
          <a:xfrm>
            <a:off x="838200" y="3770313"/>
            <a:ext cx="1524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Higher-level classifications</a:t>
            </a:r>
          </a:p>
        </p:txBody>
      </p:sp>
      <p:cxnSp>
        <p:nvCxnSpPr>
          <p:cNvPr id="2062" name="AutoShape 20"/>
          <p:cNvCxnSpPr>
            <a:cxnSpLocks noChangeShapeType="1"/>
            <a:stCxn id="34" idx="0"/>
            <a:endCxn id="53" idx="2"/>
          </p:cNvCxnSpPr>
          <p:nvPr/>
        </p:nvCxnSpPr>
        <p:spPr bwMode="auto">
          <a:xfrm flipV="1">
            <a:off x="3390900" y="4160838"/>
            <a:ext cx="0" cy="325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2063" name="Line 22"/>
          <p:cNvSpPr>
            <a:spLocks noChangeShapeType="1"/>
          </p:cNvSpPr>
          <p:nvPr/>
        </p:nvSpPr>
        <p:spPr bwMode="auto">
          <a:xfrm>
            <a:off x="914400" y="5019675"/>
            <a:ext cx="708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4" name="Text Box 29"/>
          <p:cNvSpPr txBox="1">
            <a:spLocks noChangeArrowheads="1"/>
          </p:cNvSpPr>
          <p:nvPr/>
        </p:nvSpPr>
        <p:spPr bwMode="auto">
          <a:xfrm>
            <a:off x="4773613" y="5476875"/>
            <a:ext cx="762000" cy="307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Oxmis</a:t>
            </a:r>
          </a:p>
        </p:txBody>
      </p:sp>
      <p:sp>
        <p:nvSpPr>
          <p:cNvPr id="45" name="Text Box 30"/>
          <p:cNvSpPr txBox="1">
            <a:spLocks noChangeArrowheads="1"/>
          </p:cNvSpPr>
          <p:nvPr/>
        </p:nvSpPr>
        <p:spPr bwMode="auto">
          <a:xfrm>
            <a:off x="2900363" y="5476875"/>
            <a:ext cx="7239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Read</a:t>
            </a:r>
          </a:p>
        </p:txBody>
      </p:sp>
      <p:cxnSp>
        <p:nvCxnSpPr>
          <p:cNvPr id="2066" name="AutoShape 34"/>
          <p:cNvCxnSpPr>
            <a:cxnSpLocks noChangeShapeType="1"/>
            <a:stCxn id="44" idx="0"/>
            <a:endCxn id="34" idx="2"/>
          </p:cNvCxnSpPr>
          <p:nvPr/>
        </p:nvCxnSpPr>
        <p:spPr bwMode="auto">
          <a:xfrm flipH="1" flipV="1">
            <a:off x="3390900" y="4800600"/>
            <a:ext cx="1763713" cy="676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67" name="AutoShape 35"/>
          <p:cNvCxnSpPr>
            <a:cxnSpLocks noChangeShapeType="1"/>
            <a:stCxn id="38" idx="0"/>
            <a:endCxn id="34" idx="2"/>
          </p:cNvCxnSpPr>
          <p:nvPr/>
        </p:nvCxnSpPr>
        <p:spPr bwMode="auto">
          <a:xfrm flipV="1">
            <a:off x="2289175" y="4800600"/>
            <a:ext cx="1101725" cy="676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68" name="AutoShape 39"/>
          <p:cNvCxnSpPr>
            <a:cxnSpLocks noChangeShapeType="1"/>
            <a:stCxn id="45" idx="0"/>
            <a:endCxn id="34" idx="2"/>
          </p:cNvCxnSpPr>
          <p:nvPr/>
        </p:nvCxnSpPr>
        <p:spPr bwMode="auto">
          <a:xfrm flipV="1">
            <a:off x="3262313" y="4800600"/>
            <a:ext cx="128587" cy="676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3" name="Text Box 42"/>
          <p:cNvSpPr txBox="1">
            <a:spLocks noChangeArrowheads="1"/>
          </p:cNvSpPr>
          <p:nvPr/>
        </p:nvSpPr>
        <p:spPr bwMode="auto">
          <a:xfrm>
            <a:off x="2705100" y="3846513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SNOMED-CT</a:t>
            </a:r>
          </a:p>
        </p:txBody>
      </p:sp>
      <p:sp>
        <p:nvSpPr>
          <p:cNvPr id="55" name="Text Box 29"/>
          <p:cNvSpPr txBox="1">
            <a:spLocks noChangeArrowheads="1"/>
          </p:cNvSpPr>
          <p:nvPr/>
        </p:nvSpPr>
        <p:spPr bwMode="auto">
          <a:xfrm>
            <a:off x="7019925" y="5476875"/>
            <a:ext cx="904875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ICD9CM</a:t>
            </a:r>
          </a:p>
        </p:txBody>
      </p:sp>
      <p:sp>
        <p:nvSpPr>
          <p:cNvPr id="2071" name="Text Box 17"/>
          <p:cNvSpPr txBox="1">
            <a:spLocks noChangeArrowheads="1"/>
          </p:cNvSpPr>
          <p:nvPr/>
        </p:nvSpPr>
        <p:spPr bwMode="auto">
          <a:xfrm>
            <a:off x="838200" y="3114675"/>
            <a:ext cx="1371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Top-level classification</a:t>
            </a:r>
          </a:p>
        </p:txBody>
      </p:sp>
      <p:cxnSp>
        <p:nvCxnSpPr>
          <p:cNvPr id="2072" name="AutoShape 20"/>
          <p:cNvCxnSpPr>
            <a:cxnSpLocks noChangeShapeType="1"/>
            <a:stCxn id="53" idx="0"/>
          </p:cNvCxnSpPr>
          <p:nvPr/>
        </p:nvCxnSpPr>
        <p:spPr bwMode="auto">
          <a:xfrm flipV="1">
            <a:off x="3390900" y="3505200"/>
            <a:ext cx="0" cy="341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2" name="Text Box 42"/>
          <p:cNvSpPr txBox="1">
            <a:spLocks noChangeArrowheads="1"/>
          </p:cNvSpPr>
          <p:nvPr/>
        </p:nvSpPr>
        <p:spPr bwMode="auto">
          <a:xfrm>
            <a:off x="2705100" y="31908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SNOMED-CT</a:t>
            </a:r>
          </a:p>
        </p:txBody>
      </p:sp>
      <p:cxnSp>
        <p:nvCxnSpPr>
          <p:cNvPr id="2074" name="AutoShape 10"/>
          <p:cNvCxnSpPr>
            <a:cxnSpLocks noChangeShapeType="1"/>
            <a:stCxn id="55" idx="0"/>
            <a:endCxn id="53" idx="3"/>
          </p:cNvCxnSpPr>
          <p:nvPr/>
        </p:nvCxnSpPr>
        <p:spPr bwMode="auto">
          <a:xfrm flipH="1" flipV="1">
            <a:off x="4076700" y="4003675"/>
            <a:ext cx="3395663" cy="147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75" name="AutoShape 10"/>
          <p:cNvCxnSpPr>
            <a:cxnSpLocks noChangeShapeType="1"/>
            <a:stCxn id="38" idx="0"/>
            <a:endCxn id="53" idx="1"/>
          </p:cNvCxnSpPr>
          <p:nvPr/>
        </p:nvCxnSpPr>
        <p:spPr bwMode="auto">
          <a:xfrm flipV="1">
            <a:off x="2289175" y="4003675"/>
            <a:ext cx="415925" cy="147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334000" y="37242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MedDRA</a:t>
            </a:r>
          </a:p>
        </p:txBody>
      </p:sp>
      <p:cxnSp>
        <p:nvCxnSpPr>
          <p:cNvPr id="2077" name="AutoShape 20"/>
          <p:cNvCxnSpPr>
            <a:cxnSpLocks noChangeShapeType="1"/>
          </p:cNvCxnSpPr>
          <p:nvPr/>
        </p:nvCxnSpPr>
        <p:spPr bwMode="auto">
          <a:xfrm flipV="1">
            <a:off x="6019800" y="3495675"/>
            <a:ext cx="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4" name="Text Box 42"/>
          <p:cNvSpPr txBox="1">
            <a:spLocks noChangeArrowheads="1"/>
          </p:cNvSpPr>
          <p:nvPr/>
        </p:nvSpPr>
        <p:spPr bwMode="auto">
          <a:xfrm>
            <a:off x="5334000" y="3181350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MedDRA</a:t>
            </a:r>
          </a:p>
        </p:txBody>
      </p:sp>
      <p:cxnSp>
        <p:nvCxnSpPr>
          <p:cNvPr id="2079" name="AutoShape 20"/>
          <p:cNvCxnSpPr>
            <a:cxnSpLocks noChangeShapeType="1"/>
          </p:cNvCxnSpPr>
          <p:nvPr/>
        </p:nvCxnSpPr>
        <p:spPr bwMode="auto">
          <a:xfrm flipV="1">
            <a:off x="6019800" y="2971800"/>
            <a:ext cx="0" cy="209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5" name="Text Box 42"/>
          <p:cNvSpPr txBox="1">
            <a:spLocks noChangeArrowheads="1"/>
          </p:cNvSpPr>
          <p:nvPr/>
        </p:nvSpPr>
        <p:spPr bwMode="auto">
          <a:xfrm>
            <a:off x="5334000" y="26574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MedDRA</a:t>
            </a:r>
          </a:p>
        </p:txBody>
      </p:sp>
      <p:sp>
        <p:nvSpPr>
          <p:cNvPr id="2081" name="Text Box 16"/>
          <p:cNvSpPr txBox="1">
            <a:spLocks noChangeArrowheads="1"/>
          </p:cNvSpPr>
          <p:nvPr/>
        </p:nvSpPr>
        <p:spPr bwMode="auto">
          <a:xfrm>
            <a:off x="7010400" y="3724275"/>
            <a:ext cx="1524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Low-level terms</a:t>
            </a:r>
          </a:p>
        </p:txBody>
      </p:sp>
      <p:sp>
        <p:nvSpPr>
          <p:cNvPr id="2082" name="Text Box 17"/>
          <p:cNvSpPr txBox="1">
            <a:spLocks noChangeArrowheads="1"/>
          </p:cNvSpPr>
          <p:nvPr/>
        </p:nvSpPr>
        <p:spPr bwMode="auto">
          <a:xfrm>
            <a:off x="7010400" y="3219450"/>
            <a:ext cx="1524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Preferred terms</a:t>
            </a:r>
          </a:p>
        </p:txBody>
      </p:sp>
      <p:sp>
        <p:nvSpPr>
          <p:cNvPr id="2083" name="Text Box 17"/>
          <p:cNvSpPr txBox="1">
            <a:spLocks noChangeArrowheads="1"/>
          </p:cNvSpPr>
          <p:nvPr/>
        </p:nvSpPr>
        <p:spPr bwMode="auto">
          <a:xfrm>
            <a:off x="7010400" y="2686050"/>
            <a:ext cx="1371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High-level terms</a:t>
            </a:r>
          </a:p>
        </p:txBody>
      </p:sp>
      <p:cxnSp>
        <p:nvCxnSpPr>
          <p:cNvPr id="2084" name="AutoShape 20"/>
          <p:cNvCxnSpPr>
            <a:cxnSpLocks noChangeShapeType="1"/>
          </p:cNvCxnSpPr>
          <p:nvPr/>
        </p:nvCxnSpPr>
        <p:spPr bwMode="auto">
          <a:xfrm flipV="1">
            <a:off x="6019800" y="2438400"/>
            <a:ext cx="0" cy="219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6" name="Text Box 42"/>
          <p:cNvSpPr txBox="1">
            <a:spLocks noChangeArrowheads="1"/>
          </p:cNvSpPr>
          <p:nvPr/>
        </p:nvSpPr>
        <p:spPr bwMode="auto">
          <a:xfrm>
            <a:off x="5334000" y="21240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MedDRA</a:t>
            </a:r>
          </a:p>
        </p:txBody>
      </p:sp>
      <p:sp>
        <p:nvSpPr>
          <p:cNvPr id="2086" name="Text Box 17"/>
          <p:cNvSpPr txBox="1">
            <a:spLocks noChangeArrowheads="1"/>
          </p:cNvSpPr>
          <p:nvPr/>
        </p:nvSpPr>
        <p:spPr bwMode="auto">
          <a:xfrm>
            <a:off x="7010400" y="2152650"/>
            <a:ext cx="1752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High-level group terms</a:t>
            </a:r>
          </a:p>
        </p:txBody>
      </p:sp>
      <p:cxnSp>
        <p:nvCxnSpPr>
          <p:cNvPr id="2087" name="AutoShape 20"/>
          <p:cNvCxnSpPr>
            <a:cxnSpLocks noChangeShapeType="1"/>
          </p:cNvCxnSpPr>
          <p:nvPr/>
        </p:nvCxnSpPr>
        <p:spPr bwMode="auto">
          <a:xfrm flipV="1">
            <a:off x="6019800" y="1905000"/>
            <a:ext cx="0" cy="219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5334000" y="15906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MedDRA</a:t>
            </a:r>
          </a:p>
        </p:txBody>
      </p:sp>
      <p:sp>
        <p:nvSpPr>
          <p:cNvPr id="2089" name="Text Box 17"/>
          <p:cNvSpPr txBox="1">
            <a:spLocks noChangeArrowheads="1"/>
          </p:cNvSpPr>
          <p:nvPr/>
        </p:nvSpPr>
        <p:spPr bwMode="auto">
          <a:xfrm>
            <a:off x="7010400" y="1619250"/>
            <a:ext cx="1752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System organ class</a:t>
            </a:r>
          </a:p>
        </p:txBody>
      </p:sp>
      <p:cxnSp>
        <p:nvCxnSpPr>
          <p:cNvPr id="2090" name="AutoShape 10"/>
          <p:cNvCxnSpPr>
            <a:cxnSpLocks noChangeShapeType="1"/>
            <a:stCxn id="55" idx="0"/>
            <a:endCxn id="3" idx="2"/>
          </p:cNvCxnSpPr>
          <p:nvPr/>
        </p:nvCxnSpPr>
        <p:spPr bwMode="auto">
          <a:xfrm flipH="1" flipV="1">
            <a:off x="6019800" y="4038600"/>
            <a:ext cx="1452563" cy="143827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091" name="AutoShape 10"/>
          <p:cNvCxnSpPr>
            <a:cxnSpLocks noChangeShapeType="1"/>
            <a:stCxn id="4" idx="1"/>
            <a:endCxn id="53" idx="0"/>
          </p:cNvCxnSpPr>
          <p:nvPr/>
        </p:nvCxnSpPr>
        <p:spPr bwMode="auto">
          <a:xfrm flipH="1">
            <a:off x="3390900" y="3338513"/>
            <a:ext cx="1943100" cy="508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8" name="Text Box 8"/>
          <p:cNvSpPr txBox="1">
            <a:spLocks noChangeArrowheads="1"/>
          </p:cNvSpPr>
          <p:nvPr/>
        </p:nvSpPr>
        <p:spPr bwMode="auto">
          <a:xfrm>
            <a:off x="914400" y="5476875"/>
            <a:ext cx="7620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ICD10</a:t>
            </a:r>
          </a:p>
        </p:txBody>
      </p:sp>
      <p:sp>
        <p:nvSpPr>
          <p:cNvPr id="61" name="Text Box 29"/>
          <p:cNvSpPr txBox="1">
            <a:spLocks noChangeArrowheads="1"/>
          </p:cNvSpPr>
          <p:nvPr/>
        </p:nvSpPr>
        <p:spPr bwMode="auto">
          <a:xfrm>
            <a:off x="5614988" y="5476875"/>
            <a:ext cx="5334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Ciel</a:t>
            </a:r>
          </a:p>
        </p:txBody>
      </p:sp>
      <p:sp>
        <p:nvSpPr>
          <p:cNvPr id="62" name="Text Box 29"/>
          <p:cNvSpPr txBox="1">
            <a:spLocks noChangeArrowheads="1"/>
          </p:cNvSpPr>
          <p:nvPr/>
        </p:nvSpPr>
        <p:spPr bwMode="auto">
          <a:xfrm>
            <a:off x="6226175" y="5476875"/>
            <a:ext cx="714375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MeSH</a:t>
            </a:r>
          </a:p>
        </p:txBody>
      </p:sp>
      <p:sp>
        <p:nvSpPr>
          <p:cNvPr id="63" name="Text Box 8"/>
          <p:cNvSpPr txBox="1">
            <a:spLocks noChangeArrowheads="1"/>
          </p:cNvSpPr>
          <p:nvPr/>
        </p:nvSpPr>
        <p:spPr bwMode="auto">
          <a:xfrm>
            <a:off x="3703638" y="5476875"/>
            <a:ext cx="990600" cy="307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SNOMED</a:t>
            </a:r>
          </a:p>
        </p:txBody>
      </p:sp>
      <p:cxnSp>
        <p:nvCxnSpPr>
          <p:cNvPr id="2096" name="AutoShape 10"/>
          <p:cNvCxnSpPr>
            <a:cxnSpLocks noChangeShapeType="1"/>
            <a:stCxn id="55" idx="0"/>
            <a:endCxn id="34" idx="3"/>
          </p:cNvCxnSpPr>
          <p:nvPr/>
        </p:nvCxnSpPr>
        <p:spPr bwMode="auto">
          <a:xfrm flipH="1" flipV="1">
            <a:off x="4076700" y="4643438"/>
            <a:ext cx="3395663" cy="833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97" name="AutoShape 10"/>
          <p:cNvCxnSpPr>
            <a:cxnSpLocks noChangeShapeType="1"/>
            <a:stCxn id="62" idx="0"/>
            <a:endCxn id="53" idx="3"/>
          </p:cNvCxnSpPr>
          <p:nvPr/>
        </p:nvCxnSpPr>
        <p:spPr bwMode="auto">
          <a:xfrm flipH="1" flipV="1">
            <a:off x="4076700" y="4003675"/>
            <a:ext cx="2506663" cy="147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98" name="AutoShape 10"/>
          <p:cNvCxnSpPr>
            <a:cxnSpLocks noChangeShapeType="1"/>
            <a:stCxn id="62" idx="0"/>
            <a:endCxn id="34" idx="3"/>
          </p:cNvCxnSpPr>
          <p:nvPr/>
        </p:nvCxnSpPr>
        <p:spPr bwMode="auto">
          <a:xfrm flipH="1" flipV="1">
            <a:off x="4076700" y="4643438"/>
            <a:ext cx="2506663" cy="833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99" name="AutoShape 10"/>
          <p:cNvCxnSpPr>
            <a:cxnSpLocks noChangeShapeType="1"/>
            <a:stCxn id="61" idx="0"/>
            <a:endCxn id="53" idx="3"/>
          </p:cNvCxnSpPr>
          <p:nvPr/>
        </p:nvCxnSpPr>
        <p:spPr bwMode="auto">
          <a:xfrm flipH="1" flipV="1">
            <a:off x="4076700" y="4003675"/>
            <a:ext cx="1804988" cy="147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00" name="AutoShape 10"/>
          <p:cNvCxnSpPr>
            <a:cxnSpLocks noChangeShapeType="1"/>
            <a:stCxn id="61" idx="0"/>
            <a:endCxn id="34" idx="3"/>
          </p:cNvCxnSpPr>
          <p:nvPr/>
        </p:nvCxnSpPr>
        <p:spPr bwMode="auto">
          <a:xfrm flipH="1" flipV="1">
            <a:off x="4076700" y="4643438"/>
            <a:ext cx="1804988" cy="833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01" name="AutoShape 10"/>
          <p:cNvCxnSpPr>
            <a:cxnSpLocks noChangeShapeType="1"/>
            <a:stCxn id="63" idx="0"/>
            <a:endCxn id="34" idx="2"/>
          </p:cNvCxnSpPr>
          <p:nvPr/>
        </p:nvCxnSpPr>
        <p:spPr bwMode="auto">
          <a:xfrm flipH="1" flipV="1">
            <a:off x="3390900" y="4800600"/>
            <a:ext cx="808038" cy="676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Oval 53"/>
          <p:cNvSpPr/>
          <p:nvPr/>
        </p:nvSpPr>
        <p:spPr>
          <a:xfrm>
            <a:off x="1981200" y="2971800"/>
            <a:ext cx="2819400" cy="2209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14400" y="2209801"/>
            <a:ext cx="1752600" cy="30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Standard Concepts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438400" y="2590800"/>
            <a:ext cx="304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286000" y="1676400"/>
            <a:ext cx="2133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Classification Concepts</a:t>
            </a:r>
          </a:p>
        </p:txBody>
      </p:sp>
      <p:cxnSp>
        <p:nvCxnSpPr>
          <p:cNvPr id="60" name="Straight Arrow Connector 59"/>
          <p:cNvCxnSpPr>
            <a:stCxn id="59" idx="3"/>
          </p:cNvCxnSpPr>
          <p:nvPr/>
        </p:nvCxnSpPr>
        <p:spPr>
          <a:xfrm>
            <a:off x="4419600" y="1830289"/>
            <a:ext cx="838200" cy="3795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391400" y="4419600"/>
            <a:ext cx="16002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Source Concepts</a:t>
            </a:r>
          </a:p>
        </p:txBody>
      </p:sp>
      <p:cxnSp>
        <p:nvCxnSpPr>
          <p:cNvPr id="65" name="Straight Arrow Connector 64"/>
          <p:cNvCxnSpPr>
            <a:stCxn id="64" idx="1"/>
          </p:cNvCxnSpPr>
          <p:nvPr/>
        </p:nvCxnSpPr>
        <p:spPr>
          <a:xfrm flipH="1">
            <a:off x="6858000" y="4573489"/>
            <a:ext cx="533400" cy="596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69D3D13D-B6A4-45EC-B4B3-6520C1EC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Condition Concepts</a:t>
            </a:r>
            <a:endParaRPr lang="en-US" dirty="0"/>
          </a:p>
        </p:txBody>
      </p:sp>
      <p:sp>
        <p:nvSpPr>
          <p:cNvPr id="66" name="Slide Number Placeholder 2">
            <a:extLst>
              <a:ext uri="{FF2B5EF4-FFF2-40B4-BE49-F238E27FC236}">
                <a16:creationId xmlns:a16="http://schemas.microsoft.com/office/drawing/2014/main" id="{84A85275-4533-4BEC-975F-E9594E2C4B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072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9" grpId="0" animBg="1"/>
      <p:bldP spid="6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20813"/>
            <a:ext cx="8229600" cy="337026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/>
              <a:t>..if I know the </a:t>
            </a:r>
            <a:r>
              <a:rPr lang="de-DE" sz="2400" b="1" dirty="0"/>
              <a:t>ID</a:t>
            </a:r>
          </a:p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concept_id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313217</a:t>
            </a:r>
            <a:endParaRPr lang="en-US" sz="18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de-DE" sz="1600" dirty="0"/>
          </a:p>
          <a:p>
            <a:pPr>
              <a:buNone/>
            </a:pPr>
            <a:endParaRPr lang="de-DE" sz="1600" dirty="0"/>
          </a:p>
          <a:p>
            <a:pPr>
              <a:buNone/>
            </a:pPr>
            <a:endParaRPr lang="de-DE" sz="1600" dirty="0"/>
          </a:p>
          <a:p>
            <a:pPr>
              <a:buNone/>
            </a:pPr>
            <a:endParaRPr lang="de-DE" sz="1600" dirty="0"/>
          </a:p>
          <a:p>
            <a:pPr>
              <a:buNone/>
            </a:pPr>
            <a:r>
              <a:rPr lang="de-DE" sz="1600" dirty="0"/>
              <a:t>	</a:t>
            </a:r>
            <a:endParaRPr lang="en-US" sz="1600" dirty="0"/>
          </a:p>
          <a:p>
            <a:pPr marL="514350" indent="-514350">
              <a:buFont typeface="+mj-lt"/>
              <a:buAutoNum type="arabicPeriod" startAt="2"/>
            </a:pPr>
            <a:r>
              <a:rPr lang="de-DE" sz="2400" dirty="0"/>
              <a:t>..if I know the </a:t>
            </a:r>
            <a:r>
              <a:rPr lang="de-DE" sz="2400" b="1" dirty="0"/>
              <a:t>code</a:t>
            </a:r>
          </a:p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concept_code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'49436004'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Finding the Right Concept #1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43600" y="3581400"/>
            <a:ext cx="16002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SNOMED code</a:t>
            </a: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6629400" y="3889177"/>
            <a:ext cx="114300" cy="454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261167"/>
              </p:ext>
            </p:extLst>
          </p:nvPr>
        </p:nvGraphicFramePr>
        <p:xfrm>
          <a:off x="457197" y="2362200"/>
          <a:ext cx="8153402" cy="991845"/>
        </p:xfrm>
        <a:graphic>
          <a:graphicData uri="http://schemas.openxmlformats.org/drawingml/2006/table">
            <a:tbl>
              <a:tblPr/>
              <a:tblGrid>
                <a:gridCol w="59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93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9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5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8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81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86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6123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NAME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CLASS_ID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 CONCEPT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CODE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VALID_START _DATE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VALID_END _DATE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INVALID _REASON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61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Clinical Finding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49436004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01-Jan-1970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36800"/>
              </p:ext>
            </p:extLst>
          </p:nvPr>
        </p:nvGraphicFramePr>
        <p:xfrm>
          <a:off x="433809" y="4791075"/>
          <a:ext cx="8153402" cy="991845"/>
        </p:xfrm>
        <a:graphic>
          <a:graphicData uri="http://schemas.openxmlformats.org/drawingml/2006/table">
            <a:tbl>
              <a:tblPr/>
              <a:tblGrid>
                <a:gridCol w="59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93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9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5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8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81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86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6123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NAME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CLASS_ID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 CONCEPT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CODE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VALID_START _DATE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VALID_END _DATE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INVALID _REASON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61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Clinical Finding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49436004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01-Jan-1970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9B347F2-D0C4-4914-B9DE-2D035843D65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38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127668E-233A-4F31-A73E-6369086ACDA2}"/>
              </a:ext>
            </a:extLst>
          </p:cNvPr>
          <p:cNvSpPr/>
          <p:nvPr/>
        </p:nvSpPr>
        <p:spPr>
          <a:xfrm>
            <a:off x="-1" y="6172200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22951" r="36150"/>
          <a:stretch>
            <a:fillRect/>
          </a:stretch>
        </p:blipFill>
        <p:spPr bwMode="auto">
          <a:xfrm>
            <a:off x="609600" y="1295400"/>
            <a:ext cx="1828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51956" y="1263968"/>
            <a:ext cx="3981450" cy="1360805"/>
          </a:xfrm>
        </p:spPr>
        <p:txBody>
          <a:bodyPr/>
          <a:lstStyle/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</a:p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concept_code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'1001'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endParaRPr lang="de-DE" sz="1600" b="1" dirty="0">
              <a:solidFill>
                <a:srgbClr val="000000"/>
              </a:solidFill>
              <a:latin typeface="Courier New"/>
            </a:endParaRPr>
          </a:p>
          <a:p>
            <a:pPr>
              <a:buNone/>
            </a:pPr>
            <a:endParaRPr lang="en-US" sz="1600" dirty="0"/>
          </a:p>
          <a:p>
            <a:pPr marL="20320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294562" cy="717550"/>
          </a:xfrm>
        </p:spPr>
        <p:txBody>
          <a:bodyPr/>
          <a:lstStyle/>
          <a:p>
            <a:r>
              <a:rPr lang="de-DE" dirty="0"/>
              <a:t>Concept ID versus Concept Code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690942" y="2058511"/>
            <a:ext cx="12192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Same code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300542" y="2437884"/>
            <a:ext cx="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447800" y="3886200"/>
            <a:ext cx="22098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447800" y="4572000"/>
            <a:ext cx="220980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447800" y="5398770"/>
            <a:ext cx="2209800" cy="1230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447800" y="5105400"/>
            <a:ext cx="22098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447800" y="5791200"/>
            <a:ext cx="22098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750716"/>
              </p:ext>
            </p:extLst>
          </p:nvPr>
        </p:nvGraphicFramePr>
        <p:xfrm>
          <a:off x="3657600" y="3516630"/>
          <a:ext cx="5333999" cy="2426970"/>
        </p:xfrm>
        <a:graphic>
          <a:graphicData uri="http://schemas.openxmlformats.org/drawingml/2006/table">
            <a:tbl>
              <a:tblPr>
                <a:tableStyleId>{282047A0-5F8A-4BBE-AB60-A37E5D643FF8}</a:tableStyleId>
              </a:tblPr>
              <a:tblGrid>
                <a:gridCol w="2016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Concept_Name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Concept Class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Vocabulary_ID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Concept_Code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Antipyrine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Ingredient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RxNorm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Aceprometazine maleate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Ingredient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BDPM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Serum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Specimen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CIEL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methixene hydrochloride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Ingredient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Multilex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u="none" strike="noStrike" dirty="0">
                          <a:effectLst/>
                        </a:rPr>
                        <a:t>Brompheniramine Maleate, 10 mg/mL injectable solution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Multum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Multum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ABBOTT COLD SORE BALM 4%/0.06% W/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Drug Product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LPD_Australia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Residential Treatment - Psychiatric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Revenue Code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Revenue Code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99B540C5-6E3D-4FF0-AD03-B90E72F0DCA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48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66488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73138"/>
            <a:ext cx="8534400" cy="1312862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sz="2400" dirty="0"/>
              <a:t>..if I know the </a:t>
            </a:r>
            <a:r>
              <a:rPr lang="de-DE" sz="2400" b="1" dirty="0"/>
              <a:t>name</a:t>
            </a:r>
          </a:p>
          <a:p>
            <a:pPr>
              <a:buNone/>
            </a:pPr>
            <a:endParaRPr lang="en-US" sz="16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concept_name 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'Atrial fibrillation'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Finding the Right Concept #2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399" y="2514601"/>
          <a:ext cx="8077202" cy="2514599"/>
        </p:xfrm>
        <a:graphic>
          <a:graphicData uri="http://schemas.openxmlformats.org/drawingml/2006/table">
            <a:tbl>
              <a:tblPr/>
              <a:tblGrid>
                <a:gridCol w="861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9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2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7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6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3753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NAME 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 _ID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 _ID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CLASS_ID 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 CONCEPT 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CODE 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Clinical Finding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49436004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ICD9CM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5-dig billing code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427.31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35204953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MedDRA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PT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10003658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45500085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Read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Read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G573000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200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45883018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Meas Value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LOINC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Answer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LA17084-7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F89A69D-F159-4440-8CF5-4A446C3E952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10214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Instructors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5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21DD20-03F2-497B-AAC7-9B857BC92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319281"/>
              </p:ext>
            </p:extLst>
          </p:nvPr>
        </p:nvGraphicFramePr>
        <p:xfrm>
          <a:off x="838200" y="1225382"/>
          <a:ext cx="7467600" cy="4798867"/>
        </p:xfrm>
        <a:graphic>
          <a:graphicData uri="http://schemas.openxmlformats.org/drawingml/2006/table">
            <a:tbl>
              <a:tblPr firstRow="1" bandRow="1">
                <a:tableStyleId>{282047A0-5F8A-4BBE-AB60-A37E5D643FF8}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3960439386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825162752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1336806222"/>
                    </a:ext>
                  </a:extLst>
                </a:gridCol>
              </a:tblGrid>
              <a:tr h="3815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0"/>
                        </a:spcBef>
                        <a:buSzPct val="25000"/>
                      </a:pPr>
                      <a: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Christian Reich, MD, PhD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0"/>
                        </a:spcBef>
                        <a:buSzPct val="25000"/>
                      </a:pPr>
                      <a: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Mui van Zandt 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Erica A. Voss,  MPH, PMP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488099"/>
                  </a:ext>
                </a:extLst>
              </a:tr>
              <a:tr h="1717671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213672"/>
                  </a:ext>
                </a:extLst>
              </a:tr>
              <a:tr h="393026">
                <a:tc>
                  <a:txBody>
                    <a:bodyPr/>
                    <a:lstStyle/>
                    <a:p>
                      <a:pPr algn="ctr"/>
                      <a:endParaRPr lang="en-US" sz="1400" b="0" i="0" u="none" strike="noStrike" cap="none" baseline="0" dirty="0">
                        <a:solidFill>
                          <a:srgbClr val="20425A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Clair Blacketer, MPH, PMP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u="none" strike="noStrike" cap="none" baseline="0" dirty="0">
                        <a:solidFill>
                          <a:srgbClr val="20425A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593378"/>
                  </a:ext>
                </a:extLst>
              </a:tr>
              <a:tr h="2225936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41460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DB9FF42-498F-4341-9FED-17AAAF2E5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744065"/>
            <a:ext cx="1371600" cy="1541929"/>
          </a:xfrm>
          <a:prstGeom prst="rect">
            <a:avLst/>
          </a:prstGeom>
        </p:spPr>
      </p:pic>
      <p:pic>
        <p:nvPicPr>
          <p:cNvPr id="2054" name="Picture 6" descr="https://www.ohdsi.org/wp-content/uploads/2014/08/reich_HS.jpg">
            <a:extLst>
              <a:ext uri="{FF2B5EF4-FFF2-40B4-BE49-F238E27FC236}">
                <a16:creationId xmlns:a16="http://schemas.microsoft.com/office/drawing/2014/main" id="{07CC0427-FEEA-46B1-9BDC-B214F2C7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76400"/>
            <a:ext cx="1371600" cy="160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0BA946-5375-443F-AA3B-F6318E303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1765490"/>
            <a:ext cx="1371600" cy="1404439"/>
          </a:xfrm>
          <a:prstGeom prst="rect">
            <a:avLst/>
          </a:prstGeom>
        </p:spPr>
      </p:pic>
      <p:pic>
        <p:nvPicPr>
          <p:cNvPr id="1026" name="Picture 2" descr="Eun Kyoung Ahn">
            <a:extLst>
              <a:ext uri="{FF2B5EF4-FFF2-40B4-BE49-F238E27FC236}">
                <a16:creationId xmlns:a16="http://schemas.microsoft.com/office/drawing/2014/main" id="{6A246393-EB0C-436F-A0B7-94D014BD3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998346"/>
            <a:ext cx="1371600" cy="149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879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580022"/>
              </p:ext>
            </p:extLst>
          </p:nvPr>
        </p:nvGraphicFramePr>
        <p:xfrm>
          <a:off x="838200" y="4724400"/>
          <a:ext cx="6934200" cy="1539240"/>
        </p:xfrm>
        <a:graphic>
          <a:graphicData uri="http://schemas.openxmlformats.org/drawingml/2006/table">
            <a:tbl>
              <a:tblPr/>
              <a:tblGrid>
                <a:gridCol w="1052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9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4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7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1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RELATIONSHIP 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VALID_START 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VALID_END 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INVALID _REASON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21001551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ICD9CM - FDB Ind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01-Oct-13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35204953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ICD9CM - MedDRA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44824248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Is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01-Oct-14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44834731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Is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01-Oct-14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Maps to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04800" y="2475031"/>
          <a:ext cx="8534400" cy="953969"/>
        </p:xfrm>
        <a:graphic>
          <a:graphicData uri="http://schemas.openxmlformats.org/drawingml/2006/table">
            <a:tbl>
              <a:tblPr/>
              <a:tblGrid>
                <a:gridCol w="909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4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6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73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08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77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NAME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CLASS_ID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 CONCEPT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CODE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25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ICD9CM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5-dig billing code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427.31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73138"/>
            <a:ext cx="8229600" cy="1312862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400" dirty="0"/>
              <a:t>if  don't know any of this, but I know the code in another vocabulary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concept_code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/>
              </a:rPr>
              <a:t>'427.31'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;</a:t>
            </a:r>
            <a:endParaRPr lang="en-US" sz="1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Finding the Right Concept #3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62600" y="1524000"/>
            <a:ext cx="3200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ICD-9 is not a Standard Concept</a:t>
            </a:r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 flipH="1">
            <a:off x="7010400" y="1831777"/>
            <a:ext cx="152400" cy="14448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533400" y="3810000"/>
            <a:ext cx="8229600" cy="131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marL="341313" indent="-341313" defTabSz="455613" eaLnBrk="0" hangingPunct="0">
              <a:spcBef>
                <a:spcPct val="20000"/>
              </a:spcBef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concept_relationship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concept_id_1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/>
              </a:rPr>
              <a:t>44821957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" y="4202668"/>
            <a:ext cx="1447800" cy="738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Mapping to different vocabularies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600200" y="4953000"/>
            <a:ext cx="6096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800600" y="4191000"/>
            <a:ext cx="2133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Kind of relationship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4572000" y="4572000"/>
            <a:ext cx="9906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D1ED7DB-040E-47BE-B47D-1EE388AEE19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74714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20" grpId="0" animBg="1"/>
      <p:bldP spid="2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5629275"/>
            <a:ext cx="79248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100" y="838200"/>
            <a:ext cx="77978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2004646"/>
            <a:ext cx="4893763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8ADE03-9F01-4591-AF65-825F1FA0C4EB}"/>
              </a:ext>
            </a:extLst>
          </p:cNvPr>
          <p:cNvSpPr/>
          <p:nvPr/>
        </p:nvSpPr>
        <p:spPr>
          <a:xfrm>
            <a:off x="5486400" y="304800"/>
            <a:ext cx="2984500" cy="85407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F53183F-DC8F-4747-AE3E-F2833041FA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Why are we mapping?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48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How many different ways do you express one meaning?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36276" y="2362200"/>
            <a:ext cx="64312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Živjeli</a:t>
            </a:r>
          </a:p>
        </p:txBody>
      </p:sp>
      <p:sp>
        <p:nvSpPr>
          <p:cNvPr id="8" name="Rectangle 7"/>
          <p:cNvSpPr/>
          <p:nvPr/>
        </p:nvSpPr>
        <p:spPr>
          <a:xfrm>
            <a:off x="951974" y="1371600"/>
            <a:ext cx="77136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Gëzuar</a:t>
            </a:r>
          </a:p>
        </p:txBody>
      </p:sp>
      <p:sp>
        <p:nvSpPr>
          <p:cNvPr id="9" name="Rectangle 8"/>
          <p:cNvSpPr/>
          <p:nvPr/>
        </p:nvSpPr>
        <p:spPr>
          <a:xfrm>
            <a:off x="2502360" y="1524000"/>
            <a:ext cx="99418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Наздраве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23080" y="1914525"/>
            <a:ext cx="59343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Salut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3008" y="2276475"/>
            <a:ext cx="94128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Na zdravi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91435" y="2286000"/>
            <a:ext cx="53412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Skål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97561" y="2638425"/>
            <a:ext cx="70243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Proost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06432" y="2819400"/>
            <a:ext cx="95090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Terviseks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40266" y="3733800"/>
            <a:ext cx="67358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Kippis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91150" y="3276600"/>
            <a:ext cx="6527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Santé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86664" y="3362325"/>
            <a:ext cx="64312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Salud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23902" y="4114800"/>
            <a:ext cx="100059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Zum Wohl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319689" y="3724275"/>
            <a:ext cx="61907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Υγεια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33383" y="4114800"/>
            <a:ext cx="82105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Fenékig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72435" y="2895600"/>
            <a:ext cx="53412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Skál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60443" y="4267200"/>
            <a:ext cx="73289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Sláinte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141237" y="4448175"/>
            <a:ext cx="69281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Salute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22863" y="5117068"/>
            <a:ext cx="69281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Priekā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575118" y="4810125"/>
            <a:ext cx="93166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į sveikatą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34777" y="3810000"/>
            <a:ext cx="108395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На здравје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363649" y="5334000"/>
            <a:ext cx="108074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Na zdrowie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238654" y="4800600"/>
            <a:ext cx="70243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Saúde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36831" y="4572000"/>
            <a:ext cx="71205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Noroc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259051" y="5715000"/>
            <a:ext cx="123623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На здоровье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400800" y="2209800"/>
            <a:ext cx="25146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20425A"/>
                </a:solidFill>
              </a:rPr>
              <a:t>Cheers</a:t>
            </a:r>
          </a:p>
        </p:txBody>
      </p:sp>
      <p:sp>
        <p:nvSpPr>
          <p:cNvPr id="33" name="Slide Number Placeholder 2">
            <a:extLst>
              <a:ext uri="{FF2B5EF4-FFF2-40B4-BE49-F238E27FC236}">
                <a16:creationId xmlns:a16="http://schemas.microsoft.com/office/drawing/2014/main" id="{3DF97D0D-D50E-44DB-97D8-D5F078F956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2957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Mapping = Translating</a:t>
            </a:r>
            <a:endParaRPr lang="en-US" dirty="0"/>
          </a:p>
        </p:txBody>
      </p:sp>
      <p:pic>
        <p:nvPicPr>
          <p:cNvPr id="48132" name="Picture 4" descr="Langenscheidt Universal-Wörterbuch Englisch - Buc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971800"/>
            <a:ext cx="1828800" cy="2733676"/>
          </a:xfrm>
          <a:prstGeom prst="rect">
            <a:avLst/>
          </a:prstGeom>
          <a:noFill/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6701"/>
              </p:ext>
            </p:extLst>
          </p:nvPr>
        </p:nvGraphicFramePr>
        <p:xfrm>
          <a:off x="2057400" y="4297680"/>
          <a:ext cx="6934200" cy="655320"/>
        </p:xfrm>
        <a:graphic>
          <a:graphicData uri="http://schemas.openxmlformats.org/drawingml/2006/table">
            <a:tbl>
              <a:tblPr/>
              <a:tblGrid>
                <a:gridCol w="1052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9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4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7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1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RELATIONSHIP 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VALID_START 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VALID_END 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INVALID _REASON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Maps to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01-Jan-1970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036127"/>
              </p:ext>
            </p:extLst>
          </p:nvPr>
        </p:nvGraphicFramePr>
        <p:xfrm>
          <a:off x="304800" y="1752600"/>
          <a:ext cx="8534400" cy="953969"/>
        </p:xfrm>
        <a:graphic>
          <a:graphicData uri="http://schemas.openxmlformats.org/drawingml/2006/table">
            <a:tbl>
              <a:tblPr/>
              <a:tblGrid>
                <a:gridCol w="909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4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6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73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08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77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NAME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CLASS_ID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 CONCEPT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CODE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25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alibri"/>
                        </a:rPr>
                        <a:t>44821957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ICD9CM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5-dig billing code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427.31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973138"/>
            <a:ext cx="8229600" cy="1312862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de-DE" sz="2400" dirty="0">
                <a:latin typeface="+mj-lt"/>
              </a:rPr>
              <a:t>Step 1. Lookup the Source Concept</a:t>
            </a:r>
            <a:endParaRPr lang="en-US" sz="1400" b="1" dirty="0">
              <a:solidFill>
                <a:srgbClr val="0000FF"/>
              </a:solidFill>
              <a:latin typeface="+mj-lt"/>
            </a:endParaRPr>
          </a:p>
          <a:p>
            <a:pPr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concept_code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'427.31'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2057400" y="3169920"/>
            <a:ext cx="6858000" cy="131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de-DE" sz="2400" dirty="0">
                <a:solidFill>
                  <a:srgbClr val="20425A"/>
                </a:solidFill>
              </a:rPr>
              <a:t>Step 2. Translate to Standard</a:t>
            </a:r>
            <a:endParaRPr lang="en-US" sz="1400" b="1" dirty="0">
              <a:solidFill>
                <a:srgbClr val="0000FF"/>
              </a:solidFill>
              <a:latin typeface="Courier New"/>
            </a:endParaRPr>
          </a:p>
          <a:p>
            <a:pPr marL="341313" indent="-341313" defTabSz="455613" eaLnBrk="0" hangingPunct="0">
              <a:spcBef>
                <a:spcPct val="20000"/>
              </a:spcBef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concept_relationship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concept_id_1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44821957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relationship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'Maps to';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5" name="Content Placeholder 1"/>
          <p:cNvSpPr txBox="1">
            <a:spLocks/>
          </p:cNvSpPr>
          <p:nvPr/>
        </p:nvSpPr>
        <p:spPr bwMode="auto">
          <a:xfrm>
            <a:off x="3048000" y="5392738"/>
            <a:ext cx="6858000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de-DE" sz="2400" dirty="0">
                <a:solidFill>
                  <a:srgbClr val="20425A"/>
                </a:solidFill>
              </a:rPr>
              <a:t>Step 3. Check out the translated Concept</a:t>
            </a:r>
            <a:endParaRPr lang="en-US" sz="1400" b="1" dirty="0">
              <a:solidFill>
                <a:srgbClr val="0000FF"/>
              </a:solidFill>
              <a:latin typeface="Courier New"/>
            </a:endParaRPr>
          </a:p>
          <a:p>
            <a:pPr marL="341313" indent="-341313" defTabSz="455613" eaLnBrk="0" hangingPunct="0">
              <a:spcBef>
                <a:spcPct val="20000"/>
              </a:spcBef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concept_id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313217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09BEB5C5-00D1-41B8-9326-873F1C36D6C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323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Exercise: Find Standard Concept ID </a:t>
            </a:r>
            <a:br>
              <a:rPr lang="de-DE" sz="3200" dirty="0"/>
            </a:br>
            <a:r>
              <a:rPr lang="de-DE" sz="3200" dirty="0"/>
              <a:t>from Source Concept</a:t>
            </a:r>
            <a:endParaRPr lang="en-US" sz="3200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2352237" y="1447800"/>
            <a:ext cx="5610663" cy="1776951"/>
          </a:xfrm>
        </p:spPr>
        <p:txBody>
          <a:bodyPr/>
          <a:lstStyle/>
          <a:p>
            <a:pPr>
              <a:buNone/>
            </a:pPr>
            <a:r>
              <a:rPr lang="en-US" sz="1400" b="1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: 	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313217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: 	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313217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: 	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4154290 </a:t>
            </a:r>
            <a:r>
              <a:rPr lang="en-US" sz="1400" b="1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'Paroxysmal Atrial Fibrillation'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 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600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63109760-6745-417B-A5DA-D4251B1B6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200400" y="2522058"/>
            <a:ext cx="18288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de-DE" sz="1000" dirty="0">
                <a:latin typeface="Arial" charset="0"/>
                <a:cs typeface="Arial" charset="0"/>
              </a:rPr>
              <a:t>?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7" name="Line 32"/>
          <p:cNvSpPr>
            <a:spLocks noChangeShapeType="1"/>
          </p:cNvSpPr>
          <p:nvPr/>
        </p:nvSpPr>
        <p:spPr bwMode="auto">
          <a:xfrm>
            <a:off x="1066800" y="2988783"/>
            <a:ext cx="601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990600" y="2988783"/>
            <a:ext cx="1524000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900" dirty="0">
                <a:cs typeface="Arial" pitchFamily="34" charset="0"/>
              </a:rPr>
              <a:t>Source codes</a:t>
            </a: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990600" y="2529351"/>
            <a:ext cx="15240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900" dirty="0">
                <a:cs typeface="Arial" pitchFamily="34" charset="0"/>
              </a:rPr>
              <a:t>Concept </a:t>
            </a: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3276600" y="3409890"/>
            <a:ext cx="16764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dirty="0">
                <a:cs typeface="Arial" pitchFamily="34" charset="0"/>
              </a:rPr>
              <a:t>ICD10CM I48.91</a:t>
            </a:r>
            <a:br>
              <a:rPr lang="en-US" sz="1000" dirty="0">
                <a:cs typeface="Arial" pitchFamily="34" charset="0"/>
              </a:rPr>
            </a:br>
            <a:r>
              <a:rPr lang="en-US" sz="1000" dirty="0">
                <a:cs typeface="Arial" pitchFamily="34" charset="0"/>
              </a:rPr>
              <a:t>Atrial Fibrillation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1066800" y="3409890"/>
            <a:ext cx="17526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dirty="0">
                <a:cs typeface="Arial" pitchFamily="34" charset="0"/>
              </a:rPr>
              <a:t>ICD9CM 427.31</a:t>
            </a:r>
            <a:br>
              <a:rPr lang="en-US" sz="1000" dirty="0">
                <a:cs typeface="Arial" pitchFamily="34" charset="0"/>
              </a:rPr>
            </a:br>
            <a:r>
              <a:rPr lang="en-US" sz="1000" dirty="0">
                <a:cs typeface="Arial" pitchFamily="34" charset="0"/>
              </a:rPr>
              <a:t>Atrial Fibrillation </a:t>
            </a: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486400" y="3409890"/>
            <a:ext cx="16002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dirty="0">
                <a:cs typeface="Arial" pitchFamily="34" charset="0"/>
              </a:rPr>
              <a:t>ICD10CM I48.0</a:t>
            </a:r>
            <a:br>
              <a:rPr lang="en-US" sz="1000" dirty="0">
                <a:cs typeface="Arial" pitchFamily="34" charset="0"/>
              </a:rPr>
            </a:br>
            <a:r>
              <a:rPr lang="en-US" sz="1000" dirty="0">
                <a:cs typeface="Arial" pitchFamily="34" charset="0"/>
              </a:rPr>
              <a:t>Atrial Fibrillation</a:t>
            </a:r>
          </a:p>
        </p:txBody>
      </p:sp>
      <p:cxnSp>
        <p:nvCxnSpPr>
          <p:cNvPr id="20" name="AutoShape 18"/>
          <p:cNvCxnSpPr>
            <a:cxnSpLocks noChangeShapeType="1"/>
            <a:stCxn id="18" idx="0"/>
            <a:endCxn id="5" idx="2"/>
          </p:cNvCxnSpPr>
          <p:nvPr/>
        </p:nvCxnSpPr>
        <p:spPr bwMode="auto">
          <a:xfrm flipV="1">
            <a:off x="1943100" y="2768121"/>
            <a:ext cx="2171700" cy="641769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 type="triangle" w="med" len="med"/>
          </a:ln>
        </p:spPr>
      </p:cxnSp>
      <p:cxnSp>
        <p:nvCxnSpPr>
          <p:cNvPr id="22" name="AutoShape 18"/>
          <p:cNvCxnSpPr>
            <a:cxnSpLocks noChangeShapeType="1"/>
            <a:stCxn id="17" idx="0"/>
            <a:endCxn id="5" idx="2"/>
          </p:cNvCxnSpPr>
          <p:nvPr/>
        </p:nvCxnSpPr>
        <p:spPr bwMode="auto">
          <a:xfrm flipV="1">
            <a:off x="4114800" y="2768121"/>
            <a:ext cx="0" cy="641769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 type="triangle" w="med" len="med"/>
          </a:ln>
        </p:spPr>
      </p:cxnSp>
      <p:cxnSp>
        <p:nvCxnSpPr>
          <p:cNvPr id="23" name="AutoShape 18"/>
          <p:cNvCxnSpPr>
            <a:cxnSpLocks noChangeShapeType="1"/>
            <a:stCxn id="19" idx="0"/>
            <a:endCxn id="5" idx="2"/>
          </p:cNvCxnSpPr>
          <p:nvPr/>
        </p:nvCxnSpPr>
        <p:spPr bwMode="auto">
          <a:xfrm flipH="1" flipV="1">
            <a:off x="4114800" y="2768121"/>
            <a:ext cx="2171700" cy="641769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 type="triangle" w="med" len="med"/>
          </a:ln>
        </p:spPr>
      </p:cxnSp>
      <p:sp>
        <p:nvSpPr>
          <p:cNvPr id="16" name="Content Placeholder 1"/>
          <p:cNvSpPr txBox="1">
            <a:spLocks/>
          </p:cNvSpPr>
          <p:nvPr/>
        </p:nvSpPr>
        <p:spPr>
          <a:xfrm>
            <a:off x="609600" y="1511375"/>
            <a:ext cx="8229600" cy="3994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ICD9: 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'427.31</a:t>
            </a:r>
            <a:r>
              <a:rPr lang="en-US" b="1" kern="1200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'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ICD10CM:	</a:t>
            </a:r>
            <a:r>
              <a:rPr lang="en-US" b="1" kern="1200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I48.91</a:t>
            </a:r>
            <a:r>
              <a:rPr lang="en-US" b="1" kern="1200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'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ICD10: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'I48.0'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" name="Picture 2" descr="Image result for pusheen exercise">
            <a:extLst>
              <a:ext uri="{FF2B5EF4-FFF2-40B4-BE49-F238E27FC236}">
                <a16:creationId xmlns:a16="http://schemas.microsoft.com/office/drawing/2014/main" id="{CEC44E2B-C3D8-486B-BC5A-715FF86ED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6" y="-21474"/>
            <a:ext cx="1393074" cy="13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1"/>
          <p:cNvSpPr txBox="1">
            <a:spLocks/>
          </p:cNvSpPr>
          <p:nvPr/>
        </p:nvSpPr>
        <p:spPr>
          <a:xfrm>
            <a:off x="457200" y="42672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92500" lnSpcReduction="10000"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None/>
              <a:tabLst/>
              <a:defRPr/>
            </a:pPr>
            <a:r>
              <a:rPr kumimoji="0" lang="de-DE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</a:rPr>
              <a:t>Step 1. Lookup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SELECT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*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FROM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concept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WHERE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concept_code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=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...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;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  <a:p>
            <a:pPr marL="514350" lvl="0" indent="-514350">
              <a:spcBef>
                <a:spcPct val="20000"/>
              </a:spcBef>
            </a:pPr>
            <a:endParaRPr lang="de-DE" dirty="0">
              <a:solidFill>
                <a:srgbClr val="20425A"/>
              </a:solidFill>
            </a:endParaRPr>
          </a:p>
          <a:p>
            <a:pPr marL="514350" lvl="0" indent="-514350">
              <a:spcBef>
                <a:spcPct val="20000"/>
              </a:spcBef>
            </a:pPr>
            <a:r>
              <a:rPr lang="de-DE" dirty="0">
                <a:solidFill>
                  <a:srgbClr val="20425A"/>
                </a:solidFill>
              </a:rPr>
              <a:t>Step 2. Translate</a:t>
            </a:r>
            <a:endParaRPr lang="en-US" b="1" dirty="0">
              <a:solidFill>
                <a:srgbClr val="0000FF"/>
              </a:solidFill>
              <a:latin typeface="Courier New"/>
            </a:endParaRPr>
          </a:p>
          <a:p>
            <a:pPr marL="341313" lvl="0" indent="-341313" defTabSz="455613" eaLnBrk="0" hangingPunct="0">
              <a:spcBef>
                <a:spcPct val="20000"/>
              </a:spcBef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concept_relationship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concept_id_1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 ...</a:t>
            </a:r>
            <a:endParaRPr lang="en-US" dirty="0">
              <a:solidFill>
                <a:srgbClr val="808080"/>
              </a:solidFill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1313" lvl="0" indent="-341313" defTabSz="455613" eaLnBrk="0" hangingPunct="0">
              <a:spcBef>
                <a:spcPct val="20000"/>
              </a:spcBef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relationship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_id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 'Maps to';</a:t>
            </a:r>
          </a:p>
          <a:p>
            <a:pPr marL="514350" lvl="0" indent="-514350">
              <a:spcBef>
                <a:spcPct val="20000"/>
              </a:spcBef>
            </a:pPr>
            <a:endParaRPr lang="de-DE" dirty="0">
              <a:solidFill>
                <a:srgbClr val="2042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lvl="0" indent="-514350">
              <a:spcBef>
                <a:spcPct val="20000"/>
              </a:spcBef>
            </a:pPr>
            <a:r>
              <a:rPr lang="de-DE" dirty="0">
                <a:solidFill>
                  <a:srgbClr val="20425A"/>
                </a:solidFill>
              </a:rPr>
              <a:t>Step 3. Check out</a:t>
            </a:r>
            <a:endParaRPr lang="en-US" b="1" dirty="0">
              <a:solidFill>
                <a:srgbClr val="0000FF"/>
              </a:solidFill>
              <a:latin typeface="Courier New"/>
            </a:endParaRPr>
          </a:p>
          <a:p>
            <a:pPr marL="341313" lvl="0" indent="-341313" defTabSz="455613" eaLnBrk="0" hangingPunct="0">
              <a:spcBef>
                <a:spcPct val="20000"/>
              </a:spcBef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concept_id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400" kern="12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341313" lvl="0" indent="-341313" defTabSz="455613" eaLnBrk="0" hangingPunct="0">
              <a:spcBef>
                <a:spcPct val="20000"/>
              </a:spcBef>
            </a:pPr>
            <a:endParaRPr lang="en-US" sz="2400" kern="1200" dirty="0">
              <a:ea typeface="+mn-ea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474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Break</a:t>
            </a:r>
          </a:p>
        </p:txBody>
      </p:sp>
      <p:sp>
        <p:nvSpPr>
          <p:cNvPr id="1450" name="Shape 145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dirty="0"/>
              <a:t>Please return in 15 minutes</a:t>
            </a:r>
          </a:p>
        </p:txBody>
      </p:sp>
      <p:sp>
        <p:nvSpPr>
          <p:cNvPr id="1452" name="Shape 145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904999"/>
            <a:ext cx="3606800" cy="382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045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Reason #2: Disease Hierarchy</a:t>
            </a:r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810000" y="4478337"/>
            <a:ext cx="1524000" cy="2460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Atrial fibrillation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895600" y="3944937"/>
            <a:ext cx="14478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Fibrillation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724400" y="3944937"/>
            <a:ext cx="14478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Atrial arrhythmia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810000" y="3257490"/>
            <a:ext cx="15240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Supraventricular arrhythmia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810000" y="2743200"/>
            <a:ext cx="15240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Cardiac arrhythmia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810000" y="2209800"/>
            <a:ext cx="15240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Heart disease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810000" y="1524000"/>
            <a:ext cx="15240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Disease of the cardiovascular system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295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Controlled atrial fibrillation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2438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Persistent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581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Chronic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46482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Paroxysmal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5867400" y="5181600"/>
            <a:ext cx="7620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Rapid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68580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Permanent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cxnSp>
        <p:nvCxnSpPr>
          <p:cNvPr id="24" name="Straight Arrow Connector 23"/>
          <p:cNvCxnSpPr>
            <a:stCxn id="11" idx="0"/>
            <a:endCxn id="12" idx="2"/>
          </p:cNvCxnSpPr>
          <p:nvPr/>
        </p:nvCxnSpPr>
        <p:spPr>
          <a:xfrm flipV="1">
            <a:off x="4572000" y="2989263"/>
            <a:ext cx="0" cy="26822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0"/>
            <a:endCxn id="13" idx="2"/>
          </p:cNvCxnSpPr>
          <p:nvPr/>
        </p:nvCxnSpPr>
        <p:spPr>
          <a:xfrm flipV="1">
            <a:off x="4572000" y="2455863"/>
            <a:ext cx="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0"/>
            <a:endCxn id="14" idx="2"/>
          </p:cNvCxnSpPr>
          <p:nvPr/>
        </p:nvCxnSpPr>
        <p:spPr>
          <a:xfrm flipV="1">
            <a:off x="4572000" y="1924110"/>
            <a:ext cx="0" cy="2856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0"/>
            <a:endCxn id="11" idx="2"/>
          </p:cNvCxnSpPr>
          <p:nvPr/>
        </p:nvCxnSpPr>
        <p:spPr>
          <a:xfrm flipV="1">
            <a:off x="3619500" y="3657600"/>
            <a:ext cx="9525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0"/>
            <a:endCxn id="11" idx="2"/>
          </p:cNvCxnSpPr>
          <p:nvPr/>
        </p:nvCxnSpPr>
        <p:spPr>
          <a:xfrm flipH="1" flipV="1">
            <a:off x="4572000" y="3657600"/>
            <a:ext cx="8763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0"/>
            <a:endCxn id="9" idx="2"/>
          </p:cNvCxnSpPr>
          <p:nvPr/>
        </p:nvCxnSpPr>
        <p:spPr>
          <a:xfrm flipH="1" flipV="1">
            <a:off x="3619500" y="4191000"/>
            <a:ext cx="9525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10" idx="2"/>
          </p:cNvCxnSpPr>
          <p:nvPr/>
        </p:nvCxnSpPr>
        <p:spPr>
          <a:xfrm flipV="1">
            <a:off x="4572000" y="4191000"/>
            <a:ext cx="8763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2"/>
            <a:endCxn id="18" idx="0"/>
          </p:cNvCxnSpPr>
          <p:nvPr/>
        </p:nvCxnSpPr>
        <p:spPr>
          <a:xfrm flipH="1">
            <a:off x="4038600" y="4724400"/>
            <a:ext cx="533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2"/>
            <a:endCxn id="17" idx="0"/>
          </p:cNvCxnSpPr>
          <p:nvPr/>
        </p:nvCxnSpPr>
        <p:spPr>
          <a:xfrm flipH="1">
            <a:off x="2895600" y="4724400"/>
            <a:ext cx="1676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19" idx="0"/>
          </p:cNvCxnSpPr>
          <p:nvPr/>
        </p:nvCxnSpPr>
        <p:spPr>
          <a:xfrm>
            <a:off x="4572000" y="4724400"/>
            <a:ext cx="533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2"/>
            <a:endCxn id="15" idx="0"/>
          </p:cNvCxnSpPr>
          <p:nvPr/>
        </p:nvCxnSpPr>
        <p:spPr>
          <a:xfrm flipH="1">
            <a:off x="1752600" y="4724400"/>
            <a:ext cx="2819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2"/>
            <a:endCxn id="20" idx="0"/>
          </p:cNvCxnSpPr>
          <p:nvPr/>
        </p:nvCxnSpPr>
        <p:spPr>
          <a:xfrm>
            <a:off x="4572000" y="4724400"/>
            <a:ext cx="1676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8" idx="2"/>
            <a:endCxn id="21" idx="0"/>
          </p:cNvCxnSpPr>
          <p:nvPr/>
        </p:nvCxnSpPr>
        <p:spPr>
          <a:xfrm>
            <a:off x="4572000" y="4724400"/>
            <a:ext cx="27432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4" idx="0"/>
          </p:cNvCxnSpPr>
          <p:nvPr/>
        </p:nvCxnSpPr>
        <p:spPr>
          <a:xfrm flipV="1">
            <a:off x="4572000" y="1219200"/>
            <a:ext cx="0" cy="3048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57200" y="4267200"/>
            <a:ext cx="2286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Concept Relationships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87" name="Straight Arrow Connector 86"/>
          <p:cNvCxnSpPr>
            <a:stCxn id="86" idx="3"/>
          </p:cNvCxnSpPr>
          <p:nvPr/>
        </p:nvCxnSpPr>
        <p:spPr>
          <a:xfrm flipV="1">
            <a:off x="2743200" y="4343400"/>
            <a:ext cx="1219200" cy="776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762000" y="3505200"/>
            <a:ext cx="19812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SNOMED Concepts</a:t>
            </a:r>
          </a:p>
        </p:txBody>
      </p:sp>
      <p:cxnSp>
        <p:nvCxnSpPr>
          <p:cNvPr id="93" name="Straight Arrow Connector 92"/>
          <p:cNvCxnSpPr>
            <a:stCxn id="92" idx="3"/>
          </p:cNvCxnSpPr>
          <p:nvPr/>
        </p:nvCxnSpPr>
        <p:spPr>
          <a:xfrm>
            <a:off x="2743200" y="3659089"/>
            <a:ext cx="533400" cy="2271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2" idx="3"/>
            <a:endCxn id="11" idx="1"/>
          </p:cNvCxnSpPr>
          <p:nvPr/>
        </p:nvCxnSpPr>
        <p:spPr>
          <a:xfrm flipV="1">
            <a:off x="2743200" y="3457545"/>
            <a:ext cx="1066800" cy="2015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92" idx="3"/>
            <a:endCxn id="12" idx="1"/>
          </p:cNvCxnSpPr>
          <p:nvPr/>
        </p:nvCxnSpPr>
        <p:spPr>
          <a:xfrm flipV="1">
            <a:off x="2743200" y="2866232"/>
            <a:ext cx="1066800" cy="7928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Slide Number Placeholder 2">
            <a:extLst>
              <a:ext uri="{FF2B5EF4-FFF2-40B4-BE49-F238E27FC236}">
                <a16:creationId xmlns:a16="http://schemas.microsoft.com/office/drawing/2014/main" id="{AEE6EC82-6A3F-4ECC-8D3C-33925253A42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92786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9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075C844-BE9B-44F4-8145-AF8334366E38}"/>
              </a:ext>
            </a:extLst>
          </p:cNvPr>
          <p:cNvSpPr/>
          <p:nvPr/>
        </p:nvSpPr>
        <p:spPr>
          <a:xfrm>
            <a:off x="-1" y="6172200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5134948" cy="52578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concept_relationship</a:t>
            </a:r>
          </a:p>
          <a:p>
            <a:pPr>
              <a:buNone/>
            </a:pP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concept_id_1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313217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0" y="113468"/>
            <a:ext cx="4191000" cy="952500"/>
          </a:xfrm>
        </p:spPr>
        <p:txBody>
          <a:bodyPr>
            <a:noAutofit/>
          </a:bodyPr>
          <a:lstStyle/>
          <a:p>
            <a:r>
              <a:rPr lang="de-DE" sz="3200" dirty="0"/>
              <a:t>Exploring Relationships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305175" y="3962400"/>
            <a:ext cx="16002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Relationship ID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6" name="Straight Arrow Connector 5"/>
          <p:cNvCxnSpPr>
            <a:stCxn id="5" idx="3"/>
          </p:cNvCxnSpPr>
          <p:nvPr/>
        </p:nvCxnSpPr>
        <p:spPr>
          <a:xfrm>
            <a:off x="4905375" y="4116289"/>
            <a:ext cx="2514600" cy="2271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00375" y="3380658"/>
            <a:ext cx="1905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Related Concepts</a:t>
            </a: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4905375" y="3534547"/>
            <a:ext cx="1524000" cy="1509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638800" y="381001"/>
          <a:ext cx="2590800" cy="8850535"/>
        </p:xfrm>
        <a:graphic>
          <a:graphicData uri="http://schemas.openxmlformats.org/drawingml/2006/table">
            <a:tbl>
              <a:tblPr/>
              <a:tblGrid>
                <a:gridCol w="736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7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RELATIONSHIP _ID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4232697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4181800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Focus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991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35204953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MedDRA eq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4203375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Asso finding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4141360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4119601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4117112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4232691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4139517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Due to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4194288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Asso finding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44782442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44783731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Focus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21003018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40248987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21001551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21001540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45576876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44807374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Asso finding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21013834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21001572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21001606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21003176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4226399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Is a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500001801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HOI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500002401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HOI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4119602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40631039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4108832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21013671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21013390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Maps to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2617597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45500085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45951191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21013856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21001575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21001594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21001542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21001595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21001687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21001529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42709991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Focus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4093357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Has finding site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4199501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4068155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Is a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4154290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4242112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Has finding site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4344544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37395821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21005673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21001550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45611600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</a:tbl>
          </a:graphicData>
        </a:graphic>
      </p:graphicFrame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0E0C8B87-B458-4CFB-81C6-84972033DC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08131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41950"/>
          </a:xfrm>
        </p:spPr>
        <p:txBody>
          <a:bodyPr/>
          <a:lstStyle/>
          <a:p>
            <a:pPr marL="796925"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relationship_id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796925"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concept_relationship cr </a:t>
            </a:r>
          </a:p>
          <a:p>
            <a:pPr marL="796925"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c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concept_id_2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 </a:t>
            </a:r>
          </a:p>
          <a:p>
            <a:pPr marL="796925"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concept_id_1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313217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Exploring Relationships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24600" y="877669"/>
            <a:ext cx="2514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Find out related concept</a:t>
            </a:r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>
            <a:off x="5029200" y="1031558"/>
            <a:ext cx="1295400" cy="4557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9600" y="6412468"/>
            <a:ext cx="2133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Descendant concepts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19" y="2103378"/>
            <a:ext cx="8478381" cy="4184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00200" y="2362200"/>
            <a:ext cx="1752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Ancestor concepts</a:t>
            </a:r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 flipH="1">
            <a:off x="533400" y="2669977"/>
            <a:ext cx="1943100" cy="911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4" idx="0"/>
          </p:cNvCxnSpPr>
          <p:nvPr/>
        </p:nvCxnSpPr>
        <p:spPr>
          <a:xfrm flipH="1" flipV="1">
            <a:off x="457200" y="5715000"/>
            <a:ext cx="1219200" cy="697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0"/>
          </p:cNvCxnSpPr>
          <p:nvPr/>
        </p:nvCxnSpPr>
        <p:spPr>
          <a:xfrm flipV="1">
            <a:off x="1676400" y="5726668"/>
            <a:ext cx="3048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2"/>
          </p:cNvCxnSpPr>
          <p:nvPr/>
        </p:nvCxnSpPr>
        <p:spPr>
          <a:xfrm>
            <a:off x="2476500" y="2669977"/>
            <a:ext cx="266700" cy="9876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640785CF-F0B4-460F-84EB-E993294E80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58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88273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4" grpId="0" animBg="1"/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4300"/>
            <a:ext cx="7772400" cy="717550"/>
          </a:xfrm>
        </p:spPr>
        <p:txBody>
          <a:bodyPr>
            <a:noAutofit/>
          </a:bodyPr>
          <a:lstStyle/>
          <a:p>
            <a:r>
              <a:rPr lang="de-DE" sz="2800" dirty="0"/>
              <a:t>Ancestry Relationships: Higher-Level Relationships</a:t>
            </a:r>
            <a:endParaRPr lang="en-US" sz="2800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810000" y="4478337"/>
            <a:ext cx="1524000" cy="2460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Atrial fibrillation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895600" y="3944937"/>
            <a:ext cx="14478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Fibrillation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724400" y="3944937"/>
            <a:ext cx="14478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Atrial arrhythmia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810000" y="3257490"/>
            <a:ext cx="15240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Supraventricular arrhythmia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810000" y="2743200"/>
            <a:ext cx="15240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Cardiac arrhythmia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810000" y="2209800"/>
            <a:ext cx="15240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Heart disease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810000" y="1524000"/>
            <a:ext cx="15240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Disease of the cardiovascular system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295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Controlled atrial fibrillation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2438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Persistent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581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Chronic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46482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Paroxysmal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5867400" y="5181600"/>
            <a:ext cx="7620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Rapid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68580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Permanent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cxnSp>
        <p:nvCxnSpPr>
          <p:cNvPr id="24" name="Straight Arrow Connector 23"/>
          <p:cNvCxnSpPr>
            <a:stCxn id="11" idx="0"/>
            <a:endCxn id="12" idx="2"/>
          </p:cNvCxnSpPr>
          <p:nvPr/>
        </p:nvCxnSpPr>
        <p:spPr>
          <a:xfrm flipV="1">
            <a:off x="4572000" y="2989263"/>
            <a:ext cx="0" cy="26822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0"/>
            <a:endCxn id="13" idx="2"/>
          </p:cNvCxnSpPr>
          <p:nvPr/>
        </p:nvCxnSpPr>
        <p:spPr>
          <a:xfrm flipV="1">
            <a:off x="4572000" y="2455863"/>
            <a:ext cx="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0"/>
            <a:endCxn id="14" idx="2"/>
          </p:cNvCxnSpPr>
          <p:nvPr/>
        </p:nvCxnSpPr>
        <p:spPr>
          <a:xfrm flipV="1">
            <a:off x="4572000" y="1924110"/>
            <a:ext cx="0" cy="2856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0"/>
            <a:endCxn id="11" idx="2"/>
          </p:cNvCxnSpPr>
          <p:nvPr/>
        </p:nvCxnSpPr>
        <p:spPr>
          <a:xfrm flipV="1">
            <a:off x="3619500" y="3657600"/>
            <a:ext cx="9525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0"/>
            <a:endCxn id="11" idx="2"/>
          </p:cNvCxnSpPr>
          <p:nvPr/>
        </p:nvCxnSpPr>
        <p:spPr>
          <a:xfrm flipH="1" flipV="1">
            <a:off x="4572000" y="3657600"/>
            <a:ext cx="8763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0"/>
            <a:endCxn id="9" idx="2"/>
          </p:cNvCxnSpPr>
          <p:nvPr/>
        </p:nvCxnSpPr>
        <p:spPr>
          <a:xfrm flipH="1" flipV="1">
            <a:off x="3619500" y="4191000"/>
            <a:ext cx="9525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10" idx="2"/>
          </p:cNvCxnSpPr>
          <p:nvPr/>
        </p:nvCxnSpPr>
        <p:spPr>
          <a:xfrm flipV="1">
            <a:off x="4572000" y="4191000"/>
            <a:ext cx="8763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2"/>
            <a:endCxn id="18" idx="0"/>
          </p:cNvCxnSpPr>
          <p:nvPr/>
        </p:nvCxnSpPr>
        <p:spPr>
          <a:xfrm flipH="1">
            <a:off x="4038600" y="4724400"/>
            <a:ext cx="533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2"/>
            <a:endCxn id="17" idx="0"/>
          </p:cNvCxnSpPr>
          <p:nvPr/>
        </p:nvCxnSpPr>
        <p:spPr>
          <a:xfrm flipH="1">
            <a:off x="2895600" y="4724400"/>
            <a:ext cx="1676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19" idx="0"/>
          </p:cNvCxnSpPr>
          <p:nvPr/>
        </p:nvCxnSpPr>
        <p:spPr>
          <a:xfrm>
            <a:off x="4572000" y="4724400"/>
            <a:ext cx="533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2"/>
            <a:endCxn id="15" idx="0"/>
          </p:cNvCxnSpPr>
          <p:nvPr/>
        </p:nvCxnSpPr>
        <p:spPr>
          <a:xfrm flipH="1">
            <a:off x="1752600" y="4724400"/>
            <a:ext cx="2819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2"/>
            <a:endCxn id="20" idx="0"/>
          </p:cNvCxnSpPr>
          <p:nvPr/>
        </p:nvCxnSpPr>
        <p:spPr>
          <a:xfrm>
            <a:off x="4572000" y="4724400"/>
            <a:ext cx="1676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8" idx="2"/>
            <a:endCxn id="21" idx="0"/>
          </p:cNvCxnSpPr>
          <p:nvPr/>
        </p:nvCxnSpPr>
        <p:spPr>
          <a:xfrm>
            <a:off x="4572000" y="4724400"/>
            <a:ext cx="27432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4" idx="0"/>
          </p:cNvCxnSpPr>
          <p:nvPr/>
        </p:nvCxnSpPr>
        <p:spPr>
          <a:xfrm flipV="1">
            <a:off x="4572000" y="1219200"/>
            <a:ext cx="0" cy="3048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57200" y="4267200"/>
            <a:ext cx="2286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Concept Relationships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87" name="Straight Arrow Connector 86"/>
          <p:cNvCxnSpPr>
            <a:stCxn id="86" idx="3"/>
          </p:cNvCxnSpPr>
          <p:nvPr/>
        </p:nvCxnSpPr>
        <p:spPr>
          <a:xfrm flipV="1">
            <a:off x="2743200" y="4343400"/>
            <a:ext cx="1219200" cy="776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600200" y="3505200"/>
            <a:ext cx="1143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Concepts</a:t>
            </a:r>
          </a:p>
        </p:txBody>
      </p:sp>
      <p:cxnSp>
        <p:nvCxnSpPr>
          <p:cNvPr id="93" name="Straight Arrow Connector 92"/>
          <p:cNvCxnSpPr>
            <a:stCxn id="92" idx="3"/>
          </p:cNvCxnSpPr>
          <p:nvPr/>
        </p:nvCxnSpPr>
        <p:spPr>
          <a:xfrm>
            <a:off x="2743200" y="3659089"/>
            <a:ext cx="533400" cy="2271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24600" y="1828800"/>
            <a:ext cx="2286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Ancestry Relationships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35" name="Straight Arrow Connector 34"/>
          <p:cNvCxnSpPr>
            <a:stCxn id="34" idx="2"/>
          </p:cNvCxnSpPr>
          <p:nvPr/>
        </p:nvCxnSpPr>
        <p:spPr>
          <a:xfrm flipH="1">
            <a:off x="6477000" y="2136577"/>
            <a:ext cx="990600" cy="19020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8" idx="3"/>
            <a:endCxn id="11" idx="3"/>
          </p:cNvCxnSpPr>
          <p:nvPr/>
        </p:nvCxnSpPr>
        <p:spPr>
          <a:xfrm flipV="1">
            <a:off x="5334000" y="3457545"/>
            <a:ext cx="12700" cy="1143824"/>
          </a:xfrm>
          <a:prstGeom prst="curvedConnector3">
            <a:avLst>
              <a:gd name="adj1" fmla="val 7800002"/>
            </a:avLst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8" idx="3"/>
            <a:endCxn id="12" idx="3"/>
          </p:cNvCxnSpPr>
          <p:nvPr/>
        </p:nvCxnSpPr>
        <p:spPr>
          <a:xfrm flipV="1">
            <a:off x="5334000" y="2866232"/>
            <a:ext cx="12700" cy="1735137"/>
          </a:xfrm>
          <a:prstGeom prst="curvedConnector3">
            <a:avLst>
              <a:gd name="adj1" fmla="val 9375003"/>
            </a:avLst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8" idx="3"/>
            <a:endCxn id="13" idx="3"/>
          </p:cNvCxnSpPr>
          <p:nvPr/>
        </p:nvCxnSpPr>
        <p:spPr>
          <a:xfrm flipV="1">
            <a:off x="5334000" y="2332832"/>
            <a:ext cx="12700" cy="2268537"/>
          </a:xfrm>
          <a:prstGeom prst="curvedConnector3">
            <a:avLst>
              <a:gd name="adj1" fmla="val 10950003"/>
            </a:avLst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8" idx="3"/>
            <a:endCxn id="14" idx="3"/>
          </p:cNvCxnSpPr>
          <p:nvPr/>
        </p:nvCxnSpPr>
        <p:spPr>
          <a:xfrm flipV="1">
            <a:off x="5334000" y="1724055"/>
            <a:ext cx="12700" cy="2877314"/>
          </a:xfrm>
          <a:prstGeom prst="curvedConnector3">
            <a:avLst>
              <a:gd name="adj1" fmla="val 12375004"/>
            </a:avLst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5" idx="3"/>
          </p:cNvCxnSpPr>
          <p:nvPr/>
        </p:nvCxnSpPr>
        <p:spPr>
          <a:xfrm>
            <a:off x="2743200" y="2451557"/>
            <a:ext cx="1066800" cy="3678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676400" y="2297668"/>
            <a:ext cx="10668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Ancestor</a:t>
            </a:r>
            <a:endParaRPr lang="en-US" dirty="0">
              <a:solidFill>
                <a:srgbClr val="20425A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95400" y="4964668"/>
            <a:ext cx="1295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Descendant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50" name="Straight Arrow Connector 49"/>
          <p:cNvCxnSpPr>
            <a:stCxn id="47" idx="3"/>
          </p:cNvCxnSpPr>
          <p:nvPr/>
        </p:nvCxnSpPr>
        <p:spPr>
          <a:xfrm flipV="1">
            <a:off x="2590800" y="4677570"/>
            <a:ext cx="1219200" cy="4409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1" idx="2"/>
          </p:cNvCxnSpPr>
          <p:nvPr/>
        </p:nvCxnSpPr>
        <p:spPr>
          <a:xfrm flipH="1">
            <a:off x="6096000" y="1222177"/>
            <a:ext cx="1028700" cy="6828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019800" y="914400"/>
            <a:ext cx="22098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5 levels of separation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62" name="Straight Arrow Connector 61"/>
          <p:cNvCxnSpPr>
            <a:stCxn id="63" idx="1"/>
          </p:cNvCxnSpPr>
          <p:nvPr/>
        </p:nvCxnSpPr>
        <p:spPr>
          <a:xfrm flipH="1" flipV="1">
            <a:off x="6324600" y="3886200"/>
            <a:ext cx="457200" cy="13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781800" y="3745468"/>
            <a:ext cx="22098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2 levels of separation</a:t>
            </a:r>
            <a:endParaRPr lang="en-US" dirty="0">
              <a:solidFill>
                <a:srgbClr val="20425A"/>
              </a:solidFill>
            </a:endParaRPr>
          </a:p>
        </p:txBody>
      </p:sp>
      <p:sp>
        <p:nvSpPr>
          <p:cNvPr id="51" name="Slide Number Placeholder 2">
            <a:extLst>
              <a:ext uri="{FF2B5EF4-FFF2-40B4-BE49-F238E27FC236}">
                <a16:creationId xmlns:a16="http://schemas.microsoft.com/office/drawing/2014/main" id="{A0257B3F-E117-4911-B079-CD13B61EE17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53275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86" grpId="0" animBg="1"/>
      <p:bldP spid="86" grpId="1" animBg="1"/>
      <p:bldP spid="92" grpId="0" animBg="1"/>
      <p:bldP spid="92" grpId="1" animBg="1"/>
      <p:bldP spid="34" grpId="0" animBg="1"/>
      <p:bldP spid="34" grpId="1" animBg="1"/>
      <p:bldP spid="45" grpId="0" animBg="1"/>
      <p:bldP spid="47" grpId="0" animBg="1"/>
      <p:bldP spid="61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</a:t>
            </a:r>
          </a:p>
          <a:p>
            <a:pPr marL="762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None/>
            </a:pPr>
            <a:endParaRPr lang="de-DE" sz="1600" b="0" i="0" u="none" strike="noStrike" cap="none" dirty="0">
              <a:solidFill>
                <a:srgbClr val="20425A"/>
              </a:solidFill>
              <a:sym typeface="Calibri"/>
            </a:endParaRPr>
          </a:p>
          <a:p>
            <a:pPr marL="762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None/>
            </a:pPr>
            <a:endParaRPr lang="en-US" sz="1600" b="0" i="0" u="none" strike="noStrike" cap="none" dirty="0">
              <a:solidFill>
                <a:srgbClr val="20425A"/>
              </a:solidFill>
              <a:sym typeface="Calibri"/>
            </a:endParaRPr>
          </a:p>
          <a:p>
            <a:pPr marL="342900" marR="0" lvl="0" indent="-266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Buddy up if we cannot get the remote desktop working</a:t>
            </a:r>
          </a:p>
          <a:p>
            <a:pPr marL="342900" marR="0" lvl="0" indent="-266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</a:pPr>
            <a:endParaRPr lang="de-DE" sz="1200" dirty="0"/>
          </a:p>
          <a:p>
            <a:pPr marL="0" indent="0">
              <a:buNone/>
            </a:pPr>
            <a:endParaRPr sz="2800" dirty="0"/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6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807B8A-57F5-45E4-862F-07F57E9977BE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599" y="2696415"/>
            <a:ext cx="6858001" cy="400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max_levels_of_separation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concept_ancestor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JOIN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concept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ancestor_concept_id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concept_id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descendant_concept_id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313217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 New"/>
              </a:rPr>
              <a:t>/* Atrial fibrillation */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max_levels_of_separation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Exploring Ancestors of a Concept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600200" y="4343400"/>
            <a:ext cx="2133600" cy="381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562600" y="3200400"/>
            <a:ext cx="2133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Hold the descendant</a:t>
            </a:r>
          </a:p>
        </p:txBody>
      </p:sp>
      <p:cxnSp>
        <p:nvCxnSpPr>
          <p:cNvPr id="23" name="Straight Arrow Connector 22"/>
          <p:cNvCxnSpPr>
            <a:cxnSpLocks/>
            <a:stCxn id="22" idx="1"/>
          </p:cNvCxnSpPr>
          <p:nvPr/>
        </p:nvCxnSpPr>
        <p:spPr>
          <a:xfrm flipH="1" flipV="1">
            <a:off x="4419600" y="2286000"/>
            <a:ext cx="1143000" cy="1068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E3C6B73-04E0-48F0-87DE-7EAFBFA316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1764B4-9283-46DC-BC85-4879CF46E11B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3276600" y="3276600"/>
            <a:ext cx="2286000" cy="776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837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9D8ACD-5F74-4A06-872A-70B8EB29DECE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617662"/>
          </a:xfrm>
        </p:spPr>
        <p:txBody>
          <a:bodyPr/>
          <a:lstStyle/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max_levels_of_separation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concept_ancestor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JOIN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concept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descendant_concept_id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concept_id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ancestor_concept_id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44784217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 New"/>
              </a:rPr>
              <a:t>/* cardiac arrythmia */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max_levels_of_separation</a:t>
            </a:r>
          </a:p>
          <a:p>
            <a:pPr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Exploring Descendants of a Concept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91200" y="2209800"/>
            <a:ext cx="1905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Hold the ancestor</a:t>
            </a:r>
          </a:p>
        </p:txBody>
      </p:sp>
      <p:cxnSp>
        <p:nvCxnSpPr>
          <p:cNvPr id="9" name="Straight Arrow Connector 8"/>
          <p:cNvCxnSpPr>
            <a:cxnSpLocks/>
            <a:stCxn id="8" idx="1"/>
          </p:cNvCxnSpPr>
          <p:nvPr/>
        </p:nvCxnSpPr>
        <p:spPr>
          <a:xfrm flipH="1" flipV="1">
            <a:off x="4572000" y="2057400"/>
            <a:ext cx="1219200" cy="306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590800"/>
            <a:ext cx="6553201" cy="4566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3D26EB6-81CE-4387-9121-9FD7845927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4952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Let Us find Upper Gastrointestinal Bleeding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03225" y="1275334"/>
            <a:ext cx="8229600" cy="4907100"/>
          </a:xfrm>
        </p:spPr>
        <p:txBody>
          <a:bodyPr/>
          <a:lstStyle/>
          <a:p>
            <a:pPr>
              <a:buNone/>
            </a:pPr>
            <a:r>
              <a:rPr lang="de-DE" sz="1800" dirty="0"/>
              <a:t>1. Find some initiation concept</a:t>
            </a:r>
            <a:endParaRPr lang="en-US" sz="1800" dirty="0"/>
          </a:p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concept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concept_name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= </a:t>
            </a:r>
            <a:r>
              <a:rPr lang="en-US" sz="1200" dirty="0">
                <a:solidFill>
                  <a:srgbClr val="808080"/>
                </a:solidFill>
                <a:latin typeface="Courier New"/>
              </a:rPr>
              <a:t>'Upper gastrointestinal bleeding'</a:t>
            </a:r>
            <a:endParaRPr lang="en-US" sz="1200" dirty="0"/>
          </a:p>
          <a:p>
            <a:pPr>
              <a:buNone/>
            </a:pPr>
            <a:endParaRPr lang="en-US" sz="10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endParaRPr lang="en-US" sz="10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endParaRPr lang="en-US" sz="10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endParaRPr lang="en-US" sz="10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endParaRPr lang="de-DE" sz="1800" dirty="0"/>
          </a:p>
          <a:p>
            <a:pPr>
              <a:buNone/>
            </a:pPr>
            <a:r>
              <a:rPr lang="de-DE" sz="1800" dirty="0"/>
              <a:t>2. Find standard concepts</a:t>
            </a:r>
            <a:endParaRPr lang="en-US" sz="1800" dirty="0"/>
          </a:p>
          <a:p>
            <a:pPr>
              <a:buNone/>
            </a:pPr>
            <a:endParaRPr lang="en-US" sz="12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concept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lower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concept_name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LIKE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/>
              </a:rPr>
              <a:t>'%upper gastrointestinal%'</a:t>
            </a:r>
          </a:p>
          <a:p>
            <a:pPr>
              <a:buNone/>
            </a:pPr>
            <a:r>
              <a:rPr lang="en-US" sz="1200" b="1" dirty="0">
                <a:solidFill>
                  <a:srgbClr val="808080"/>
                </a:solidFill>
                <a:latin typeface="Courier New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 AND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domain_id = </a:t>
            </a:r>
            <a:r>
              <a:rPr lang="en-US" sz="1200" dirty="0">
                <a:solidFill>
                  <a:srgbClr val="808080"/>
                </a:solidFill>
                <a:latin typeface="Courier New"/>
              </a:rPr>
              <a:t>'Condition'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AND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standard_concept = </a:t>
            </a:r>
            <a:r>
              <a:rPr lang="en-US" sz="1200" dirty="0">
                <a:solidFill>
                  <a:srgbClr val="808080"/>
                </a:solidFill>
                <a:latin typeface="Courier New"/>
              </a:rPr>
              <a:t>'S'</a:t>
            </a:r>
            <a:endParaRPr lang="en-US" sz="1200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325C56C9-D245-480A-A418-0A5DB42E83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" y="4366195"/>
            <a:ext cx="8458200" cy="197146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33400" y="5881865"/>
            <a:ext cx="35052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385BD3-3F63-4094-90B0-2BE3E4C9E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97" y="2013272"/>
            <a:ext cx="8649855" cy="49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4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E3970BF-472A-48AC-ABF7-47C55531FB7D}"/>
              </a:ext>
            </a:extLst>
          </p:cNvPr>
          <p:cNvSpPr/>
          <p:nvPr/>
        </p:nvSpPr>
        <p:spPr>
          <a:xfrm>
            <a:off x="-1" y="6172200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2438400"/>
            <a:ext cx="8634413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686800" cy="4906963"/>
          </a:xfrm>
        </p:spPr>
        <p:txBody>
          <a:bodyPr/>
          <a:lstStyle/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concept_ancestor</a:t>
            </a: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ancestor_concept_id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 </a:t>
            </a: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descendant_concept_id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4332645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Upper gastrointestinal hemorrhage associated...*/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838200"/>
          </a:xfrm>
        </p:spPr>
        <p:txBody>
          <a:bodyPr>
            <a:normAutofit fontScale="90000"/>
          </a:bodyPr>
          <a:lstStyle/>
          <a:p>
            <a:r>
              <a:rPr lang="de-DE" sz="3200" dirty="0"/>
              <a:t>Going up the hierarchy: </a:t>
            </a:r>
            <a:br>
              <a:rPr lang="de-DE" sz="3200" dirty="0"/>
            </a:br>
            <a:r>
              <a:rPr lang="de-DE" sz="3200" dirty="0"/>
              <a:t>Finding the right concept</a:t>
            </a:r>
            <a:endParaRPr lang="en-US" sz="3200" dirty="0"/>
          </a:p>
        </p:txBody>
      </p:sp>
      <p:sp>
        <p:nvSpPr>
          <p:cNvPr id="15" name="Oval 14"/>
          <p:cNvSpPr/>
          <p:nvPr/>
        </p:nvSpPr>
        <p:spPr>
          <a:xfrm>
            <a:off x="914400" y="3352800"/>
            <a:ext cx="3505200" cy="2286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10200" y="2133600"/>
            <a:ext cx="2133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Hold the descendant</a:t>
            </a:r>
          </a:p>
        </p:txBody>
      </p:sp>
      <p:cxnSp>
        <p:nvCxnSpPr>
          <p:cNvPr id="9" name="Straight Arrow Connector 8"/>
          <p:cNvCxnSpPr>
            <a:cxnSpLocks/>
            <a:stCxn id="8" idx="1"/>
          </p:cNvCxnSpPr>
          <p:nvPr/>
        </p:nvCxnSpPr>
        <p:spPr>
          <a:xfrm flipH="1" flipV="1">
            <a:off x="3886200" y="1981200"/>
            <a:ext cx="1524000" cy="306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202A4853-E934-4ED5-A4CF-4A8A9BD6D25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3043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A0D426-E2D3-4D8E-9D7E-C5308A05943D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2438400"/>
            <a:ext cx="8634413" cy="421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229600" cy="1325563"/>
          </a:xfrm>
        </p:spPr>
        <p:txBody>
          <a:bodyPr/>
          <a:lstStyle/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concept_ancestor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 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descendant_concept_id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 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ancestor_concept_id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4291649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Upper gastrointestinal hemorrhage */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696200" cy="838200"/>
          </a:xfrm>
        </p:spPr>
        <p:txBody>
          <a:bodyPr>
            <a:noAutofit/>
          </a:bodyPr>
          <a:lstStyle/>
          <a:p>
            <a:r>
              <a:rPr lang="de-DE" sz="2900" dirty="0"/>
              <a:t>Going down the hierarchy : </a:t>
            </a:r>
            <a:br>
              <a:rPr lang="de-DE" sz="2900" dirty="0"/>
            </a:br>
            <a:r>
              <a:rPr lang="de-DE" sz="2900" dirty="0"/>
              <a:t>Checking the right content</a:t>
            </a:r>
            <a:endParaRPr lang="en-US" sz="2900" dirty="0"/>
          </a:p>
        </p:txBody>
      </p:sp>
      <p:cxnSp>
        <p:nvCxnSpPr>
          <p:cNvPr id="7" name="Straight Arrow Connector 6"/>
          <p:cNvCxnSpPr>
            <a:stCxn id="8" idx="1"/>
          </p:cNvCxnSpPr>
          <p:nvPr/>
        </p:nvCxnSpPr>
        <p:spPr>
          <a:xfrm flipH="1" flipV="1">
            <a:off x="4343400" y="3124200"/>
            <a:ext cx="990600" cy="33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34000" y="3200400"/>
            <a:ext cx="36576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Concept 4291649 and all its descendants comprise Upper GI Bleeding</a:t>
            </a:r>
            <a:endParaRPr lang="en-US" dirty="0">
              <a:solidFill>
                <a:srgbClr val="20425A"/>
              </a:solidFill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AE47AD71-550E-47C5-9EDB-F2F00BAF87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5343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r>
              <a:rPr lang="de-DE" sz="3600" dirty="0"/>
              <a:t>Asthma</a:t>
            </a:r>
          </a:p>
          <a:p>
            <a:r>
              <a:rPr lang="de-DE" sz="3600" dirty="0"/>
              <a:t>Plague</a:t>
            </a:r>
          </a:p>
          <a:p>
            <a:r>
              <a:rPr lang="de-DE" sz="3600" dirty="0"/>
              <a:t>Ingrown toenail</a:t>
            </a:r>
          </a:p>
          <a:p>
            <a:r>
              <a:rPr lang="de-DE" sz="3600" dirty="0"/>
              <a:t>Your favorite condition here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52400"/>
            <a:ext cx="8305800" cy="838200"/>
          </a:xfrm>
        </p:spPr>
        <p:txBody>
          <a:bodyPr>
            <a:noAutofit/>
          </a:bodyPr>
          <a:lstStyle/>
          <a:p>
            <a:r>
              <a:rPr lang="de-DE" sz="3200" dirty="0"/>
              <a:t>Exercise:  Find Standard </a:t>
            </a:r>
            <a:br>
              <a:rPr lang="de-DE" sz="3200" dirty="0"/>
            </a:br>
            <a:r>
              <a:rPr lang="de-DE" sz="3200" dirty="0"/>
              <a:t>Concept ID for Conditions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648200" y="3048000"/>
            <a:ext cx="914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4065236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8200" y="1752600"/>
            <a:ext cx="914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317009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2362200"/>
            <a:ext cx="914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434271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53100" y="3043806"/>
            <a:ext cx="914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4290993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F2ABDA1-0145-4601-9A11-CE5F36C718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1" name="Picture 2" descr="Image result for pusheen exercise">
            <a:extLst>
              <a:ext uri="{FF2B5EF4-FFF2-40B4-BE49-F238E27FC236}">
                <a16:creationId xmlns:a16="http://schemas.microsoft.com/office/drawing/2014/main" id="{447500A9-2FF6-455A-B077-5E905D570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6" y="-21474"/>
            <a:ext cx="1393074" cy="13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8566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Codes</a:t>
            </a:r>
          </a:p>
          <a:p>
            <a:pPr lvl="1"/>
            <a:r>
              <a:rPr lang="de-DE" dirty="0"/>
              <a:t>NDC, GPI, Multilex, HCPCS, etc.</a:t>
            </a:r>
          </a:p>
          <a:p>
            <a:r>
              <a:rPr lang="de-DE" dirty="0"/>
              <a:t>Concepts</a:t>
            </a:r>
          </a:p>
          <a:p>
            <a:pPr lvl="1"/>
            <a:r>
              <a:rPr lang="de-DE" dirty="0"/>
              <a:t>Drug products (Generic and Brand)</a:t>
            </a:r>
          </a:p>
          <a:p>
            <a:pPr lvl="1"/>
            <a:r>
              <a:rPr lang="de-DE" dirty="0"/>
              <a:t>Drug ingredients</a:t>
            </a:r>
          </a:p>
          <a:p>
            <a:pPr lvl="1"/>
            <a:r>
              <a:rPr lang="de-DE" dirty="0"/>
              <a:t>Drug Classes</a:t>
            </a:r>
          </a:p>
          <a:p>
            <a:r>
              <a:rPr lang="de-DE" dirty="0"/>
              <a:t>Relationships</a:t>
            </a:r>
          </a:p>
          <a:p>
            <a:r>
              <a:rPr lang="de-DE" dirty="0"/>
              <a:t>Ancestry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Does it Work that Way with Drugs?</a:t>
            </a:r>
            <a:endParaRPr 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C2DAD8A-82C3-4621-A7DB-4405D57E8A7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082517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EDF7BE11-3EED-4EE3-B253-3A9AD8E0FF84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28600" y="1524000"/>
            <a:ext cx="8610600" cy="4581525"/>
            <a:chOff x="228600" y="914400"/>
            <a:chExt cx="8610600" cy="4581525"/>
          </a:xfrm>
        </p:grpSpPr>
        <p:cxnSp>
          <p:nvCxnSpPr>
            <p:cNvPr id="17" name="AutoShape 22"/>
            <p:cNvCxnSpPr>
              <a:cxnSpLocks noChangeShapeType="1"/>
              <a:stCxn id="103" idx="0"/>
            </p:cNvCxnSpPr>
            <p:nvPr/>
          </p:nvCxnSpPr>
          <p:spPr bwMode="auto">
            <a:xfrm flipH="1" flipV="1">
              <a:off x="5562600" y="3886200"/>
              <a:ext cx="647700" cy="1295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Straight Arrow Connector 36"/>
            <p:cNvCxnSpPr>
              <a:cxnSpLocks noChangeShapeType="1"/>
              <a:stCxn id="105" idx="0"/>
              <a:endCxn id="107" idx="3"/>
            </p:cNvCxnSpPr>
            <p:nvPr/>
          </p:nvCxnSpPr>
          <p:spPr bwMode="auto">
            <a:xfrm flipH="1" flipV="1">
              <a:off x="5867400" y="3735388"/>
              <a:ext cx="1219200" cy="14462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9" name="Straight Arrow Connector 36"/>
            <p:cNvCxnSpPr>
              <a:cxnSpLocks noChangeShapeType="1"/>
              <a:stCxn id="37" idx="0"/>
              <a:endCxn id="107" idx="3"/>
            </p:cNvCxnSpPr>
            <p:nvPr/>
          </p:nvCxnSpPr>
          <p:spPr bwMode="auto">
            <a:xfrm flipH="1" flipV="1">
              <a:off x="5867400" y="3735388"/>
              <a:ext cx="2400300" cy="14462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0" name="Straight Arrow Connector 282"/>
            <p:cNvCxnSpPr>
              <a:cxnSpLocks noChangeShapeType="1"/>
              <a:stCxn id="93" idx="0"/>
            </p:cNvCxnSpPr>
            <p:nvPr/>
          </p:nvCxnSpPr>
          <p:spPr bwMode="auto">
            <a:xfrm flipH="1" flipV="1">
              <a:off x="5105400" y="3886200"/>
              <a:ext cx="266700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" name="Straight Arrow Connector 92"/>
            <p:cNvCxnSpPr>
              <a:cxnSpLocks noChangeShapeType="1"/>
              <a:stCxn id="62" idx="0"/>
            </p:cNvCxnSpPr>
            <p:nvPr/>
          </p:nvCxnSpPr>
          <p:spPr bwMode="auto">
            <a:xfrm flipV="1">
              <a:off x="1473200" y="3886200"/>
              <a:ext cx="2184400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2" name="Straight Arrow Connector 95"/>
            <p:cNvCxnSpPr>
              <a:cxnSpLocks noChangeShapeType="1"/>
              <a:stCxn id="63" idx="0"/>
            </p:cNvCxnSpPr>
            <p:nvPr/>
          </p:nvCxnSpPr>
          <p:spPr bwMode="auto">
            <a:xfrm flipV="1">
              <a:off x="2413000" y="3886200"/>
              <a:ext cx="1397000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3" name="Straight Arrow Connector 98"/>
            <p:cNvCxnSpPr>
              <a:cxnSpLocks noChangeShapeType="1"/>
              <a:stCxn id="64" idx="0"/>
            </p:cNvCxnSpPr>
            <p:nvPr/>
          </p:nvCxnSpPr>
          <p:spPr bwMode="auto">
            <a:xfrm flipV="1">
              <a:off x="3276600" y="3886200"/>
              <a:ext cx="1104900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4" name="Straight Arrow Connector 231"/>
            <p:cNvCxnSpPr>
              <a:cxnSpLocks noChangeShapeType="1"/>
              <a:stCxn id="57" idx="0"/>
            </p:cNvCxnSpPr>
            <p:nvPr/>
          </p:nvCxnSpPr>
          <p:spPr bwMode="auto">
            <a:xfrm flipV="1">
              <a:off x="4343400" y="3886200"/>
              <a:ext cx="38100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5" name="Straight Arrow Connector 86"/>
            <p:cNvCxnSpPr>
              <a:cxnSpLocks noChangeShapeType="1"/>
              <a:stCxn id="61" idx="0"/>
              <a:endCxn id="107" idx="1"/>
            </p:cNvCxnSpPr>
            <p:nvPr/>
          </p:nvCxnSpPr>
          <p:spPr bwMode="auto">
            <a:xfrm flipV="1">
              <a:off x="571500" y="3735388"/>
              <a:ext cx="2781300" cy="14462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2135188" y="1905000"/>
              <a:ext cx="9144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NDFRT</a:t>
              </a:r>
            </a:p>
          </p:txBody>
        </p:sp>
        <p:sp>
          <p:nvSpPr>
            <p:cNvPr id="27" name="Text Box 10"/>
            <p:cNvSpPr txBox="1">
              <a:spLocks noChangeArrowheads="1"/>
            </p:cNvSpPr>
            <p:nvPr/>
          </p:nvSpPr>
          <p:spPr bwMode="auto">
            <a:xfrm>
              <a:off x="1866900" y="4648200"/>
              <a:ext cx="5334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GPI</a:t>
              </a:r>
            </a:p>
          </p:txBody>
        </p:sp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1047750" y="4648200"/>
              <a:ext cx="6096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NDC</a:t>
              </a:r>
            </a:p>
          </p:txBody>
        </p:sp>
        <p:sp>
          <p:nvSpPr>
            <p:cNvPr id="29" name="Text Box 13"/>
            <p:cNvSpPr txBox="1">
              <a:spLocks noChangeArrowheads="1"/>
            </p:cNvSpPr>
            <p:nvPr/>
          </p:nvSpPr>
          <p:spPr bwMode="auto">
            <a:xfrm>
              <a:off x="5105400" y="4648200"/>
              <a:ext cx="11430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EU Product</a:t>
              </a:r>
            </a:p>
          </p:txBody>
        </p:sp>
        <p:cxnSp>
          <p:nvCxnSpPr>
            <p:cNvPr id="30" name="AutoShape 15"/>
            <p:cNvCxnSpPr>
              <a:cxnSpLocks noChangeShapeType="1"/>
              <a:stCxn id="109" idx="0"/>
              <a:endCxn id="111" idx="2"/>
            </p:cNvCxnSpPr>
            <p:nvPr/>
          </p:nvCxnSpPr>
          <p:spPr bwMode="auto">
            <a:xfrm flipH="1" flipV="1">
              <a:off x="2592388" y="2219325"/>
              <a:ext cx="1789112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31" name="AutoShape 17"/>
            <p:cNvCxnSpPr>
              <a:cxnSpLocks noChangeShapeType="1"/>
              <a:endCxn id="107" idx="1"/>
            </p:cNvCxnSpPr>
            <p:nvPr/>
          </p:nvCxnSpPr>
          <p:spPr bwMode="auto">
            <a:xfrm flipV="1">
              <a:off x="2133600" y="3735388"/>
              <a:ext cx="1219200" cy="912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2" name="AutoShape 18"/>
            <p:cNvCxnSpPr>
              <a:cxnSpLocks noChangeShapeType="1"/>
              <a:stCxn id="28" idx="0"/>
              <a:endCxn id="107" idx="1"/>
            </p:cNvCxnSpPr>
            <p:nvPr/>
          </p:nvCxnSpPr>
          <p:spPr bwMode="auto">
            <a:xfrm flipV="1">
              <a:off x="1352550" y="3735388"/>
              <a:ext cx="2000250" cy="912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3" name="Text Box 26"/>
            <p:cNvSpPr txBox="1">
              <a:spLocks noChangeArrowheads="1"/>
            </p:cNvSpPr>
            <p:nvPr/>
          </p:nvSpPr>
          <p:spPr bwMode="auto">
            <a:xfrm>
              <a:off x="4578350" y="1905000"/>
              <a:ext cx="555625" cy="314325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1" dirty="0"/>
                <a:t>ATC</a:t>
              </a:r>
            </a:p>
          </p:txBody>
        </p:sp>
        <p:cxnSp>
          <p:nvCxnSpPr>
            <p:cNvPr id="34" name="AutoShape 28"/>
            <p:cNvCxnSpPr>
              <a:cxnSpLocks noChangeShapeType="1"/>
              <a:stCxn id="111" idx="0"/>
              <a:endCxn id="33" idx="2"/>
            </p:cNvCxnSpPr>
            <p:nvPr/>
          </p:nvCxnSpPr>
          <p:spPr bwMode="auto">
            <a:xfrm flipV="1">
              <a:off x="4610100" y="2219325"/>
              <a:ext cx="246063" cy="3000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>
              <a:off x="304800" y="4114800"/>
              <a:ext cx="853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36" name="Straight Arrow Connector 48"/>
            <p:cNvCxnSpPr>
              <a:cxnSpLocks noChangeShapeType="1"/>
              <a:stCxn id="49" idx="0"/>
              <a:endCxn id="107" idx="3"/>
            </p:cNvCxnSpPr>
            <p:nvPr/>
          </p:nvCxnSpPr>
          <p:spPr bwMode="auto">
            <a:xfrm flipH="1" flipV="1">
              <a:off x="5867400" y="3735388"/>
              <a:ext cx="2324100" cy="9128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37" name="Text Box 13"/>
            <p:cNvSpPr txBox="1">
              <a:spLocks noChangeArrowheads="1"/>
            </p:cNvSpPr>
            <p:nvPr/>
          </p:nvSpPr>
          <p:spPr bwMode="auto">
            <a:xfrm>
              <a:off x="7924800" y="5181600"/>
              <a:ext cx="6858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CPT4</a:t>
              </a:r>
            </a:p>
          </p:txBody>
        </p:sp>
        <p:sp>
          <p:nvSpPr>
            <p:cNvPr id="38" name="Text Box 4"/>
            <p:cNvSpPr txBox="1">
              <a:spLocks noChangeArrowheads="1"/>
            </p:cNvSpPr>
            <p:nvPr/>
          </p:nvSpPr>
          <p:spPr bwMode="auto">
            <a:xfrm>
              <a:off x="228600" y="4114800"/>
              <a:ext cx="15240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Source codes</a:t>
              </a:r>
            </a:p>
          </p:txBody>
        </p:sp>
        <p:sp>
          <p:nvSpPr>
            <p:cNvPr id="39" name="Text Box 16"/>
            <p:cNvSpPr txBox="1">
              <a:spLocks noChangeArrowheads="1"/>
            </p:cNvSpPr>
            <p:nvPr/>
          </p:nvSpPr>
          <p:spPr bwMode="auto">
            <a:xfrm>
              <a:off x="990600" y="3581400"/>
              <a:ext cx="15240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Drug products</a:t>
              </a:r>
            </a:p>
          </p:txBody>
        </p:sp>
        <p:sp>
          <p:nvSpPr>
            <p:cNvPr id="40" name="Text Box 17"/>
            <p:cNvSpPr txBox="1">
              <a:spLocks noChangeArrowheads="1"/>
            </p:cNvSpPr>
            <p:nvPr/>
          </p:nvSpPr>
          <p:spPr bwMode="auto">
            <a:xfrm>
              <a:off x="990600" y="2552700"/>
              <a:ext cx="15240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Ingredients</a:t>
              </a:r>
            </a:p>
          </p:txBody>
        </p:sp>
        <p:sp>
          <p:nvSpPr>
            <p:cNvPr id="41" name="Text Box 17"/>
            <p:cNvSpPr txBox="1">
              <a:spLocks noChangeArrowheads="1"/>
            </p:cNvSpPr>
            <p:nvPr/>
          </p:nvSpPr>
          <p:spPr bwMode="auto">
            <a:xfrm>
              <a:off x="228600" y="914400"/>
              <a:ext cx="15240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Classifications</a:t>
              </a:r>
            </a:p>
          </p:txBody>
        </p:sp>
        <p:cxnSp>
          <p:nvCxnSpPr>
            <p:cNvPr id="42" name="AutoShape 15"/>
            <p:cNvCxnSpPr>
              <a:cxnSpLocks noChangeShapeType="1"/>
              <a:stCxn id="109" idx="0"/>
              <a:endCxn id="111" idx="2"/>
            </p:cNvCxnSpPr>
            <p:nvPr/>
          </p:nvCxnSpPr>
          <p:spPr bwMode="auto">
            <a:xfrm flipV="1">
              <a:off x="4610100" y="2827338"/>
              <a:ext cx="0" cy="2254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43" name="AutoShape 15"/>
            <p:cNvCxnSpPr>
              <a:cxnSpLocks noChangeShapeType="1"/>
              <a:stCxn id="80" idx="2"/>
            </p:cNvCxnSpPr>
            <p:nvPr/>
          </p:nvCxnSpPr>
          <p:spPr bwMode="auto">
            <a:xfrm>
              <a:off x="2590800" y="1676400"/>
              <a:ext cx="1588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5"/>
            <p:cNvCxnSpPr>
              <a:cxnSpLocks noChangeShapeType="1"/>
              <a:stCxn id="81" idx="2"/>
              <a:endCxn id="33" idx="0"/>
            </p:cNvCxnSpPr>
            <p:nvPr/>
          </p:nvCxnSpPr>
          <p:spPr bwMode="auto">
            <a:xfrm>
              <a:off x="4854575" y="1676400"/>
              <a:ext cx="1588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5" name="Text Box 13"/>
            <p:cNvSpPr txBox="1">
              <a:spLocks noChangeArrowheads="1"/>
            </p:cNvSpPr>
            <p:nvPr/>
          </p:nvSpPr>
          <p:spPr bwMode="auto">
            <a:xfrm>
              <a:off x="2609850" y="4648200"/>
              <a:ext cx="11430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VA-Product</a:t>
              </a:r>
            </a:p>
          </p:txBody>
        </p:sp>
        <p:cxnSp>
          <p:nvCxnSpPr>
            <p:cNvPr id="46" name="AutoShape 22"/>
            <p:cNvCxnSpPr>
              <a:cxnSpLocks noChangeShapeType="1"/>
              <a:stCxn id="45" idx="0"/>
            </p:cNvCxnSpPr>
            <p:nvPr/>
          </p:nvCxnSpPr>
          <p:spPr bwMode="auto">
            <a:xfrm flipV="1">
              <a:off x="3181350" y="3886200"/>
              <a:ext cx="781050" cy="762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7" name="AutoShape 15"/>
            <p:cNvCxnSpPr>
              <a:cxnSpLocks noChangeShapeType="1"/>
              <a:stCxn id="107" idx="0"/>
              <a:endCxn id="109" idx="2"/>
            </p:cNvCxnSpPr>
            <p:nvPr/>
          </p:nvCxnSpPr>
          <p:spPr bwMode="auto">
            <a:xfrm flipV="1">
              <a:off x="4610100" y="3360738"/>
              <a:ext cx="0" cy="2206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sp>
          <p:nvSpPr>
            <p:cNvPr id="48" name="Text Box 17"/>
            <p:cNvSpPr txBox="1">
              <a:spLocks noChangeArrowheads="1"/>
            </p:cNvSpPr>
            <p:nvPr/>
          </p:nvSpPr>
          <p:spPr bwMode="auto">
            <a:xfrm>
              <a:off x="990600" y="3048000"/>
              <a:ext cx="28956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Drug Forms and Components</a:t>
              </a:r>
            </a:p>
          </p:txBody>
        </p:sp>
        <p:sp>
          <p:nvSpPr>
            <p:cNvPr id="49" name="Text Box 13"/>
            <p:cNvSpPr txBox="1">
              <a:spLocks noChangeArrowheads="1"/>
            </p:cNvSpPr>
            <p:nvPr/>
          </p:nvSpPr>
          <p:spPr bwMode="auto">
            <a:xfrm>
              <a:off x="7772400" y="4648200"/>
              <a:ext cx="8382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HCPCS</a:t>
              </a:r>
            </a:p>
          </p:txBody>
        </p:sp>
        <p:sp>
          <p:nvSpPr>
            <p:cNvPr id="50" name="Text Box 26"/>
            <p:cNvSpPr txBox="1">
              <a:spLocks noChangeArrowheads="1"/>
            </p:cNvSpPr>
            <p:nvPr/>
          </p:nvSpPr>
          <p:spPr bwMode="auto">
            <a:xfrm>
              <a:off x="6324600" y="1905000"/>
              <a:ext cx="587375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ETC</a:t>
              </a:r>
            </a:p>
          </p:txBody>
        </p:sp>
        <p:cxnSp>
          <p:nvCxnSpPr>
            <p:cNvPr id="51" name="AutoShape 15"/>
            <p:cNvCxnSpPr>
              <a:cxnSpLocks noChangeShapeType="1"/>
              <a:stCxn id="82" idx="2"/>
              <a:endCxn id="50" idx="0"/>
            </p:cNvCxnSpPr>
            <p:nvPr/>
          </p:nvCxnSpPr>
          <p:spPr bwMode="auto">
            <a:xfrm>
              <a:off x="6616700" y="1685925"/>
              <a:ext cx="1588" cy="2190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2" name="Text Box 26"/>
            <p:cNvSpPr txBox="1">
              <a:spLocks noChangeArrowheads="1"/>
            </p:cNvSpPr>
            <p:nvPr/>
          </p:nvSpPr>
          <p:spPr bwMode="auto">
            <a:xfrm>
              <a:off x="5308600" y="1905000"/>
              <a:ext cx="839788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FDB Ind </a:t>
              </a:r>
            </a:p>
          </p:txBody>
        </p:sp>
        <p:cxnSp>
          <p:nvCxnSpPr>
            <p:cNvPr id="53" name="AutoShape 28"/>
            <p:cNvCxnSpPr>
              <a:cxnSpLocks noChangeShapeType="1"/>
              <a:stCxn id="111" idx="0"/>
              <a:endCxn id="52" idx="2"/>
            </p:cNvCxnSpPr>
            <p:nvPr/>
          </p:nvCxnSpPr>
          <p:spPr bwMode="auto">
            <a:xfrm flipV="1">
              <a:off x="4610100" y="2212975"/>
              <a:ext cx="1119188" cy="3063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54" name="AutoShape 15"/>
            <p:cNvCxnSpPr>
              <a:cxnSpLocks noChangeShapeType="1"/>
              <a:stCxn id="83" idx="2"/>
              <a:endCxn id="52" idx="0"/>
            </p:cNvCxnSpPr>
            <p:nvPr/>
          </p:nvCxnSpPr>
          <p:spPr bwMode="auto">
            <a:xfrm>
              <a:off x="5727700" y="1670050"/>
              <a:ext cx="1588" cy="2349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5" name="Text Box 11"/>
            <p:cNvSpPr txBox="1">
              <a:spLocks noChangeArrowheads="1"/>
            </p:cNvSpPr>
            <p:nvPr/>
          </p:nvSpPr>
          <p:spPr bwMode="auto">
            <a:xfrm>
              <a:off x="228600" y="4648200"/>
              <a:ext cx="6096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CIEL</a:t>
              </a:r>
            </a:p>
          </p:txBody>
        </p:sp>
        <p:sp>
          <p:nvSpPr>
            <p:cNvPr id="56" name="Text Box 13"/>
            <p:cNvSpPr txBox="1">
              <a:spLocks noChangeArrowheads="1"/>
            </p:cNvSpPr>
            <p:nvPr/>
          </p:nvSpPr>
          <p:spPr bwMode="auto">
            <a:xfrm>
              <a:off x="3886200" y="4648200"/>
              <a:ext cx="1066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Gemscript</a:t>
              </a:r>
            </a:p>
          </p:txBody>
        </p:sp>
        <p:sp>
          <p:nvSpPr>
            <p:cNvPr id="57" name="Text Box 13"/>
            <p:cNvSpPr txBox="1">
              <a:spLocks noChangeArrowheads="1"/>
            </p:cNvSpPr>
            <p:nvPr/>
          </p:nvSpPr>
          <p:spPr bwMode="auto">
            <a:xfrm>
              <a:off x="3810000" y="5181600"/>
              <a:ext cx="1066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de-DE" sz="1400" dirty="0"/>
                <a:t>Genseqno</a:t>
              </a:r>
              <a:endParaRPr lang="en-US" sz="1400" dirty="0"/>
            </a:p>
          </p:txBody>
        </p:sp>
        <p:sp>
          <p:nvSpPr>
            <p:cNvPr id="58" name="Text Box 4"/>
            <p:cNvSpPr txBox="1">
              <a:spLocks noChangeArrowheads="1"/>
            </p:cNvSpPr>
            <p:nvPr/>
          </p:nvSpPr>
          <p:spPr bwMode="auto">
            <a:xfrm>
              <a:off x="3224213" y="1905000"/>
              <a:ext cx="1177925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NDFRT Ind</a:t>
              </a:r>
            </a:p>
          </p:txBody>
        </p:sp>
        <p:cxnSp>
          <p:nvCxnSpPr>
            <p:cNvPr id="59" name="AutoShape 15"/>
            <p:cNvCxnSpPr>
              <a:cxnSpLocks noChangeShapeType="1"/>
              <a:stCxn id="111" idx="0"/>
              <a:endCxn id="58" idx="2"/>
            </p:cNvCxnSpPr>
            <p:nvPr/>
          </p:nvCxnSpPr>
          <p:spPr bwMode="auto">
            <a:xfrm flipH="1" flipV="1">
              <a:off x="3813175" y="2212975"/>
              <a:ext cx="796925" cy="3063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60" name="AutoShape 15"/>
            <p:cNvCxnSpPr>
              <a:cxnSpLocks noChangeShapeType="1"/>
              <a:stCxn id="84" idx="2"/>
              <a:endCxn id="58" idx="0"/>
            </p:cNvCxnSpPr>
            <p:nvPr/>
          </p:nvCxnSpPr>
          <p:spPr bwMode="auto">
            <a:xfrm>
              <a:off x="3811588" y="1670050"/>
              <a:ext cx="1587" cy="2349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61" name="Text Box 10"/>
            <p:cNvSpPr txBox="1">
              <a:spLocks noChangeArrowheads="1"/>
            </p:cNvSpPr>
            <p:nvPr/>
          </p:nvSpPr>
          <p:spPr bwMode="auto">
            <a:xfrm>
              <a:off x="228600" y="5181600"/>
              <a:ext cx="685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MeSH</a:t>
              </a:r>
            </a:p>
          </p:txBody>
        </p:sp>
        <p:sp>
          <p:nvSpPr>
            <p:cNvPr id="62" name="Text Box 10"/>
            <p:cNvSpPr txBox="1">
              <a:spLocks noChangeArrowheads="1"/>
            </p:cNvSpPr>
            <p:nvPr/>
          </p:nvSpPr>
          <p:spPr bwMode="auto">
            <a:xfrm>
              <a:off x="1054100" y="5181600"/>
              <a:ext cx="8382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Multum</a:t>
              </a:r>
            </a:p>
          </p:txBody>
        </p:sp>
        <p:sp>
          <p:nvSpPr>
            <p:cNvPr id="63" name="Text Box 10"/>
            <p:cNvSpPr txBox="1">
              <a:spLocks noChangeArrowheads="1"/>
            </p:cNvSpPr>
            <p:nvPr/>
          </p:nvSpPr>
          <p:spPr bwMode="auto">
            <a:xfrm>
              <a:off x="2032000" y="5181600"/>
              <a:ext cx="7620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Oxmis</a:t>
              </a:r>
            </a:p>
          </p:txBody>
        </p:sp>
        <p:sp>
          <p:nvSpPr>
            <p:cNvPr id="64" name="Text Box 10"/>
            <p:cNvSpPr txBox="1">
              <a:spLocks noChangeArrowheads="1"/>
            </p:cNvSpPr>
            <p:nvPr/>
          </p:nvSpPr>
          <p:spPr bwMode="auto">
            <a:xfrm>
              <a:off x="2933700" y="5181600"/>
              <a:ext cx="685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Read</a:t>
              </a:r>
            </a:p>
          </p:txBody>
        </p:sp>
        <p:sp>
          <p:nvSpPr>
            <p:cNvPr id="65" name="Text Box 26"/>
            <p:cNvSpPr txBox="1">
              <a:spLocks noChangeArrowheads="1"/>
            </p:cNvSpPr>
            <p:nvPr/>
          </p:nvSpPr>
          <p:spPr bwMode="auto">
            <a:xfrm>
              <a:off x="7088188" y="1905000"/>
              <a:ext cx="5334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SPL</a:t>
              </a:r>
            </a:p>
          </p:txBody>
        </p:sp>
        <p:cxnSp>
          <p:nvCxnSpPr>
            <p:cNvPr id="66" name="AutoShape 28"/>
            <p:cNvCxnSpPr>
              <a:cxnSpLocks noChangeShapeType="1"/>
              <a:stCxn id="111" idx="3"/>
              <a:endCxn id="65" idx="2"/>
            </p:cNvCxnSpPr>
            <p:nvPr/>
          </p:nvCxnSpPr>
          <p:spPr bwMode="auto">
            <a:xfrm flipV="1">
              <a:off x="5867400" y="2219325"/>
              <a:ext cx="1487488" cy="4540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67" name="AutoShape 15"/>
            <p:cNvCxnSpPr>
              <a:cxnSpLocks noChangeShapeType="1"/>
              <a:stCxn id="85" idx="2"/>
              <a:endCxn id="65" idx="0"/>
            </p:cNvCxnSpPr>
            <p:nvPr/>
          </p:nvCxnSpPr>
          <p:spPr bwMode="auto">
            <a:xfrm>
              <a:off x="7353300" y="1676400"/>
              <a:ext cx="1588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1" name="Text Box 26"/>
            <p:cNvSpPr txBox="1">
              <a:spLocks noChangeArrowheads="1"/>
            </p:cNvSpPr>
            <p:nvPr/>
          </p:nvSpPr>
          <p:spPr bwMode="auto">
            <a:xfrm>
              <a:off x="329407" y="1905000"/>
              <a:ext cx="912812" cy="2769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dirty="0"/>
                <a:t>VA Class</a:t>
              </a:r>
            </a:p>
          </p:txBody>
        </p:sp>
        <p:cxnSp>
          <p:nvCxnSpPr>
            <p:cNvPr id="72" name="AutoShape 28"/>
            <p:cNvCxnSpPr>
              <a:cxnSpLocks noChangeShapeType="1"/>
              <a:stCxn id="111" idx="1"/>
              <a:endCxn id="71" idx="2"/>
            </p:cNvCxnSpPr>
            <p:nvPr/>
          </p:nvCxnSpPr>
          <p:spPr bwMode="auto">
            <a:xfrm flipH="1" flipV="1">
              <a:off x="785813" y="2181999"/>
              <a:ext cx="2566987" cy="49135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73" name="AutoShape 15"/>
            <p:cNvCxnSpPr>
              <a:cxnSpLocks noChangeShapeType="1"/>
              <a:stCxn id="86" idx="2"/>
              <a:endCxn id="71" idx="0"/>
            </p:cNvCxnSpPr>
            <p:nvPr/>
          </p:nvCxnSpPr>
          <p:spPr bwMode="auto">
            <a:xfrm>
              <a:off x="784226" y="1639074"/>
              <a:ext cx="1587" cy="2659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4" name="Text Box 26"/>
            <p:cNvSpPr txBox="1">
              <a:spLocks noChangeArrowheads="1"/>
            </p:cNvSpPr>
            <p:nvPr/>
          </p:nvSpPr>
          <p:spPr bwMode="auto">
            <a:xfrm>
              <a:off x="1319213" y="1905000"/>
              <a:ext cx="639762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CVX</a:t>
              </a:r>
            </a:p>
          </p:txBody>
        </p:sp>
        <p:cxnSp>
          <p:nvCxnSpPr>
            <p:cNvPr id="75" name="AutoShape 28"/>
            <p:cNvCxnSpPr>
              <a:cxnSpLocks noChangeShapeType="1"/>
              <a:stCxn id="111" idx="1"/>
              <a:endCxn id="74" idx="2"/>
            </p:cNvCxnSpPr>
            <p:nvPr/>
          </p:nvCxnSpPr>
          <p:spPr bwMode="auto">
            <a:xfrm flipH="1" flipV="1">
              <a:off x="1639888" y="2219325"/>
              <a:ext cx="1712912" cy="4540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79" name="AutoShape 15"/>
            <p:cNvCxnSpPr>
              <a:cxnSpLocks noChangeShapeType="1"/>
              <a:stCxn id="87" idx="2"/>
              <a:endCxn id="74" idx="0"/>
            </p:cNvCxnSpPr>
            <p:nvPr/>
          </p:nvCxnSpPr>
          <p:spPr bwMode="auto">
            <a:xfrm>
              <a:off x="1636713" y="1676400"/>
              <a:ext cx="1587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Text Box 4"/>
            <p:cNvSpPr txBox="1">
              <a:spLocks noChangeArrowheads="1"/>
            </p:cNvSpPr>
            <p:nvPr/>
          </p:nvSpPr>
          <p:spPr bwMode="auto">
            <a:xfrm>
              <a:off x="2133600" y="1362075"/>
              <a:ext cx="9144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NDFRT</a:t>
              </a:r>
            </a:p>
          </p:txBody>
        </p:sp>
        <p:sp>
          <p:nvSpPr>
            <p:cNvPr id="81" name="Text Box 26"/>
            <p:cNvSpPr txBox="1">
              <a:spLocks noChangeArrowheads="1"/>
            </p:cNvSpPr>
            <p:nvPr/>
          </p:nvSpPr>
          <p:spPr bwMode="auto">
            <a:xfrm>
              <a:off x="4576763" y="1362075"/>
              <a:ext cx="555625" cy="314325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1" dirty="0"/>
                <a:t>ATC</a:t>
              </a:r>
            </a:p>
          </p:txBody>
        </p:sp>
        <p:sp>
          <p:nvSpPr>
            <p:cNvPr id="82" name="Text Box 26"/>
            <p:cNvSpPr txBox="1">
              <a:spLocks noChangeArrowheads="1"/>
            </p:cNvSpPr>
            <p:nvPr/>
          </p:nvSpPr>
          <p:spPr bwMode="auto">
            <a:xfrm>
              <a:off x="6323013" y="1371600"/>
              <a:ext cx="588962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ETC</a:t>
              </a:r>
            </a:p>
          </p:txBody>
        </p:sp>
        <p:sp>
          <p:nvSpPr>
            <p:cNvPr id="83" name="Text Box 26"/>
            <p:cNvSpPr txBox="1">
              <a:spLocks noChangeArrowheads="1"/>
            </p:cNvSpPr>
            <p:nvPr/>
          </p:nvSpPr>
          <p:spPr bwMode="auto">
            <a:xfrm>
              <a:off x="5307013" y="1362075"/>
              <a:ext cx="839787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FDB Ind </a:t>
              </a:r>
            </a:p>
          </p:txBody>
        </p:sp>
        <p:sp>
          <p:nvSpPr>
            <p:cNvPr id="84" name="Text Box 4"/>
            <p:cNvSpPr txBox="1">
              <a:spLocks noChangeArrowheads="1"/>
            </p:cNvSpPr>
            <p:nvPr/>
          </p:nvSpPr>
          <p:spPr bwMode="auto">
            <a:xfrm>
              <a:off x="3222625" y="1362075"/>
              <a:ext cx="1179513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NDFRT Ind</a:t>
              </a:r>
            </a:p>
          </p:txBody>
        </p:sp>
        <p:sp>
          <p:nvSpPr>
            <p:cNvPr id="85" name="Text Box 26"/>
            <p:cNvSpPr txBox="1">
              <a:spLocks noChangeArrowheads="1"/>
            </p:cNvSpPr>
            <p:nvPr/>
          </p:nvSpPr>
          <p:spPr bwMode="auto">
            <a:xfrm>
              <a:off x="7086600" y="1362075"/>
              <a:ext cx="5334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SPL</a:t>
              </a:r>
            </a:p>
          </p:txBody>
        </p:sp>
        <p:sp>
          <p:nvSpPr>
            <p:cNvPr id="86" name="Text Box 26"/>
            <p:cNvSpPr txBox="1">
              <a:spLocks noChangeArrowheads="1"/>
            </p:cNvSpPr>
            <p:nvPr/>
          </p:nvSpPr>
          <p:spPr bwMode="auto">
            <a:xfrm>
              <a:off x="327819" y="1362075"/>
              <a:ext cx="912813" cy="2769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dirty="0"/>
                <a:t>VA Class</a:t>
              </a:r>
            </a:p>
          </p:txBody>
        </p:sp>
        <p:sp>
          <p:nvSpPr>
            <p:cNvPr id="87" name="Text Box 26"/>
            <p:cNvSpPr txBox="1">
              <a:spLocks noChangeArrowheads="1"/>
            </p:cNvSpPr>
            <p:nvPr/>
          </p:nvSpPr>
          <p:spPr bwMode="auto">
            <a:xfrm>
              <a:off x="1316038" y="1362075"/>
              <a:ext cx="64135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CVX</a:t>
              </a:r>
            </a:p>
          </p:txBody>
        </p:sp>
        <p:cxnSp>
          <p:nvCxnSpPr>
            <p:cNvPr id="91" name="Straight Arrow Connector 226"/>
            <p:cNvCxnSpPr>
              <a:cxnSpLocks noChangeShapeType="1"/>
              <a:stCxn id="56" idx="0"/>
            </p:cNvCxnSpPr>
            <p:nvPr/>
          </p:nvCxnSpPr>
          <p:spPr bwMode="auto">
            <a:xfrm flipV="1">
              <a:off x="4419600" y="3886200"/>
              <a:ext cx="0" cy="7620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92" name="Straight Arrow Connector 237"/>
            <p:cNvCxnSpPr>
              <a:cxnSpLocks noChangeShapeType="1"/>
              <a:stCxn id="55" idx="0"/>
              <a:endCxn id="107" idx="1"/>
            </p:cNvCxnSpPr>
            <p:nvPr/>
          </p:nvCxnSpPr>
          <p:spPr bwMode="auto">
            <a:xfrm flipV="1">
              <a:off x="533400" y="3735388"/>
              <a:ext cx="2819400" cy="9128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93" name="Text Box 10"/>
            <p:cNvSpPr txBox="1">
              <a:spLocks noChangeArrowheads="1"/>
            </p:cNvSpPr>
            <p:nvPr/>
          </p:nvSpPr>
          <p:spPr bwMode="auto">
            <a:xfrm>
              <a:off x="5029200" y="5181600"/>
              <a:ext cx="685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dm+d</a:t>
              </a:r>
            </a:p>
          </p:txBody>
        </p:sp>
        <p:grpSp>
          <p:nvGrpSpPr>
            <p:cNvPr id="94" name="Group 119"/>
            <p:cNvGrpSpPr>
              <a:grpSpLocks/>
            </p:cNvGrpSpPr>
            <p:nvPr/>
          </p:nvGrpSpPr>
          <p:grpSpPr bwMode="auto">
            <a:xfrm>
              <a:off x="3352800" y="2514600"/>
              <a:ext cx="2514600" cy="312738"/>
              <a:chOff x="3200400" y="2514600"/>
              <a:chExt cx="2514600" cy="313228"/>
            </a:xfrm>
          </p:grpSpPr>
          <p:sp>
            <p:nvSpPr>
              <p:cNvPr id="111" name="Text Box 5"/>
              <p:cNvSpPr txBox="1">
                <a:spLocks noChangeArrowheads="1"/>
              </p:cNvSpPr>
              <p:nvPr/>
            </p:nvSpPr>
            <p:spPr bwMode="auto">
              <a:xfrm>
                <a:off x="3200400" y="2519370"/>
                <a:ext cx="2514600" cy="30845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400" dirty="0"/>
                  <a:t>RxNorm    RxNorm Extension</a:t>
                </a:r>
              </a:p>
            </p:txBody>
          </p:sp>
          <p:cxnSp>
            <p:nvCxnSpPr>
              <p:cNvPr id="112" name="AutoShape 28"/>
              <p:cNvCxnSpPr>
                <a:cxnSpLocks noChangeShapeType="1"/>
              </p:cNvCxnSpPr>
              <p:nvPr/>
            </p:nvCxnSpPr>
            <p:spPr bwMode="auto">
              <a:xfrm flipV="1">
                <a:off x="4038600" y="2514600"/>
                <a:ext cx="0" cy="3048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95" name="Straight Arrow Connector 290"/>
            <p:cNvCxnSpPr>
              <a:cxnSpLocks noChangeShapeType="1"/>
              <a:stCxn id="29" idx="0"/>
            </p:cNvCxnSpPr>
            <p:nvPr/>
          </p:nvCxnSpPr>
          <p:spPr bwMode="auto">
            <a:xfrm flipH="1" flipV="1">
              <a:off x="5334000" y="3886200"/>
              <a:ext cx="342900" cy="7620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96" name="Text Box 4"/>
            <p:cNvSpPr txBox="1">
              <a:spLocks noChangeArrowheads="1"/>
            </p:cNvSpPr>
            <p:nvPr/>
          </p:nvSpPr>
          <p:spPr bwMode="auto">
            <a:xfrm>
              <a:off x="7813675" y="1914525"/>
              <a:ext cx="1025525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SNOMED</a:t>
              </a:r>
            </a:p>
          </p:txBody>
        </p:sp>
        <p:cxnSp>
          <p:nvCxnSpPr>
            <p:cNvPr id="97" name="AutoShape 15"/>
            <p:cNvCxnSpPr>
              <a:cxnSpLocks noChangeShapeType="1"/>
              <a:stCxn id="111" idx="3"/>
              <a:endCxn id="96" idx="2"/>
            </p:cNvCxnSpPr>
            <p:nvPr/>
          </p:nvCxnSpPr>
          <p:spPr bwMode="auto">
            <a:xfrm flipV="1">
              <a:off x="5867400" y="2222500"/>
              <a:ext cx="2459038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98" name="AutoShape 15"/>
            <p:cNvCxnSpPr>
              <a:cxnSpLocks noChangeShapeType="1"/>
              <a:stCxn id="99" idx="2"/>
              <a:endCxn id="96" idx="0"/>
            </p:cNvCxnSpPr>
            <p:nvPr/>
          </p:nvCxnSpPr>
          <p:spPr bwMode="auto">
            <a:xfrm>
              <a:off x="8324850" y="1679575"/>
              <a:ext cx="1588" cy="2349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9" name="Text Box 4"/>
            <p:cNvSpPr txBox="1">
              <a:spLocks noChangeArrowheads="1"/>
            </p:cNvSpPr>
            <p:nvPr/>
          </p:nvSpPr>
          <p:spPr bwMode="auto">
            <a:xfrm>
              <a:off x="7812088" y="1371600"/>
              <a:ext cx="1027112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SNOMED</a:t>
              </a:r>
            </a:p>
          </p:txBody>
        </p:sp>
        <p:sp>
          <p:nvSpPr>
            <p:cNvPr id="100" name="Text Box 17"/>
            <p:cNvSpPr txBox="1">
              <a:spLocks noChangeArrowheads="1"/>
            </p:cNvSpPr>
            <p:nvPr/>
          </p:nvSpPr>
          <p:spPr bwMode="auto">
            <a:xfrm>
              <a:off x="228600" y="2543175"/>
              <a:ext cx="6858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Drugs</a:t>
              </a:r>
            </a:p>
          </p:txBody>
        </p:sp>
        <p:grpSp>
          <p:nvGrpSpPr>
            <p:cNvPr id="101" name="Group 120"/>
            <p:cNvGrpSpPr>
              <a:grpSpLocks/>
            </p:cNvGrpSpPr>
            <p:nvPr/>
          </p:nvGrpSpPr>
          <p:grpSpPr bwMode="auto">
            <a:xfrm>
              <a:off x="3352800" y="3048000"/>
              <a:ext cx="2514600" cy="312738"/>
              <a:chOff x="3200400" y="2514600"/>
              <a:chExt cx="2514600" cy="313228"/>
            </a:xfrm>
          </p:grpSpPr>
          <p:sp>
            <p:nvSpPr>
              <p:cNvPr id="109" name="Text Box 5"/>
              <p:cNvSpPr txBox="1">
                <a:spLocks noChangeArrowheads="1"/>
              </p:cNvSpPr>
              <p:nvPr/>
            </p:nvSpPr>
            <p:spPr bwMode="auto">
              <a:xfrm>
                <a:off x="3200400" y="2519370"/>
                <a:ext cx="2514600" cy="30845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400" dirty="0"/>
                  <a:t>RxNorm    RxNorm Extension</a:t>
                </a:r>
              </a:p>
            </p:txBody>
          </p:sp>
          <p:cxnSp>
            <p:nvCxnSpPr>
              <p:cNvPr id="110" name="AutoShape 28"/>
              <p:cNvCxnSpPr>
                <a:cxnSpLocks noChangeShapeType="1"/>
              </p:cNvCxnSpPr>
              <p:nvPr/>
            </p:nvCxnSpPr>
            <p:spPr bwMode="auto">
              <a:xfrm flipV="1">
                <a:off x="4038600" y="2514600"/>
                <a:ext cx="0" cy="3048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02" name="Group 125"/>
            <p:cNvGrpSpPr>
              <a:grpSpLocks/>
            </p:cNvGrpSpPr>
            <p:nvPr/>
          </p:nvGrpSpPr>
          <p:grpSpPr bwMode="auto">
            <a:xfrm>
              <a:off x="3352800" y="3581400"/>
              <a:ext cx="2514600" cy="307975"/>
              <a:chOff x="3200400" y="2446230"/>
              <a:chExt cx="2514600" cy="308459"/>
            </a:xfrm>
          </p:grpSpPr>
          <p:sp>
            <p:nvSpPr>
              <p:cNvPr id="107" name="Text Box 5"/>
              <p:cNvSpPr txBox="1">
                <a:spLocks noChangeArrowheads="1"/>
              </p:cNvSpPr>
              <p:nvPr/>
            </p:nvSpPr>
            <p:spPr bwMode="auto">
              <a:xfrm>
                <a:off x="3200400" y="2446230"/>
                <a:ext cx="2514600" cy="30845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400" dirty="0"/>
                  <a:t>RxNorm    RxNorm Extension</a:t>
                </a:r>
              </a:p>
            </p:txBody>
          </p:sp>
          <p:cxnSp>
            <p:nvCxnSpPr>
              <p:cNvPr id="108" name="AutoShape 28"/>
              <p:cNvCxnSpPr>
                <a:cxnSpLocks noChangeShapeType="1"/>
              </p:cNvCxnSpPr>
              <p:nvPr/>
            </p:nvCxnSpPr>
            <p:spPr bwMode="auto">
              <a:xfrm flipV="1">
                <a:off x="4038600" y="2446230"/>
                <a:ext cx="0" cy="3048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5867400" y="5181600"/>
              <a:ext cx="685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AMIS</a:t>
              </a:r>
            </a:p>
          </p:txBody>
        </p:sp>
        <p:sp>
          <p:nvSpPr>
            <p:cNvPr id="104" name="Text Box 10"/>
            <p:cNvSpPr txBox="1">
              <a:spLocks noChangeArrowheads="1"/>
            </p:cNvSpPr>
            <p:nvPr/>
          </p:nvSpPr>
          <p:spPr bwMode="auto">
            <a:xfrm>
              <a:off x="6400800" y="4648200"/>
              <a:ext cx="685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DPD</a:t>
              </a:r>
            </a:p>
          </p:txBody>
        </p:sp>
        <p:sp>
          <p:nvSpPr>
            <p:cNvPr id="105" name="Text Box 10"/>
            <p:cNvSpPr txBox="1">
              <a:spLocks noChangeArrowheads="1"/>
            </p:cNvSpPr>
            <p:nvPr/>
          </p:nvSpPr>
          <p:spPr bwMode="auto">
            <a:xfrm>
              <a:off x="6705600" y="5181600"/>
              <a:ext cx="7620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BDPM</a:t>
              </a:r>
            </a:p>
          </p:txBody>
        </p:sp>
        <p:cxnSp>
          <p:nvCxnSpPr>
            <p:cNvPr id="106" name="Straight Arrow Connector 36"/>
            <p:cNvCxnSpPr>
              <a:cxnSpLocks noChangeShapeType="1"/>
              <a:stCxn id="104" idx="0"/>
              <a:endCxn id="107" idx="3"/>
            </p:cNvCxnSpPr>
            <p:nvPr/>
          </p:nvCxnSpPr>
          <p:spPr bwMode="auto">
            <a:xfrm flipH="1" flipV="1">
              <a:off x="5867400" y="3735388"/>
              <a:ext cx="876300" cy="9128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Hierarchy</a:t>
            </a:r>
          </a:p>
        </p:txBody>
      </p:sp>
      <p:cxnSp>
        <p:nvCxnSpPr>
          <p:cNvPr id="68" name="Straight Arrow Connector 67"/>
          <p:cNvCxnSpPr>
            <a:stCxn id="69" idx="3"/>
          </p:cNvCxnSpPr>
          <p:nvPr/>
        </p:nvCxnSpPr>
        <p:spPr>
          <a:xfrm>
            <a:off x="2971800" y="3637746"/>
            <a:ext cx="762000" cy="4770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143000" y="3468469"/>
            <a:ext cx="18288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 Concepts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0" name="Straight Arrow Connector 69"/>
          <p:cNvCxnSpPr>
            <a:stCxn id="69" idx="3"/>
          </p:cNvCxnSpPr>
          <p:nvPr/>
        </p:nvCxnSpPr>
        <p:spPr>
          <a:xfrm flipV="1">
            <a:off x="2971800" y="3505203"/>
            <a:ext cx="762000" cy="1325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7" idx="2"/>
          </p:cNvCxnSpPr>
          <p:nvPr/>
        </p:nvCxnSpPr>
        <p:spPr>
          <a:xfrm flipH="1">
            <a:off x="4343400" y="1481554"/>
            <a:ext cx="533400" cy="423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191000" y="1143000"/>
            <a:ext cx="13716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 Classes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Arrow Connector 77"/>
          <p:cNvCxnSpPr>
            <a:stCxn id="77" idx="2"/>
          </p:cNvCxnSpPr>
          <p:nvPr/>
        </p:nvCxnSpPr>
        <p:spPr>
          <a:xfrm>
            <a:off x="4876800" y="1481554"/>
            <a:ext cx="533400" cy="423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9" idx="0"/>
          </p:cNvCxnSpPr>
          <p:nvPr/>
        </p:nvCxnSpPr>
        <p:spPr>
          <a:xfrm flipH="1" flipV="1">
            <a:off x="3429000" y="5955268"/>
            <a:ext cx="1053306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57599" y="6183868"/>
            <a:ext cx="1649413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Codes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0" name="Straight Arrow Connector 89"/>
          <p:cNvCxnSpPr>
            <a:stCxn id="89" idx="0"/>
          </p:cNvCxnSpPr>
          <p:nvPr/>
        </p:nvCxnSpPr>
        <p:spPr>
          <a:xfrm flipV="1">
            <a:off x="4482306" y="5574268"/>
            <a:ext cx="89694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14" idx="0"/>
          </p:cNvCxnSpPr>
          <p:nvPr/>
        </p:nvCxnSpPr>
        <p:spPr>
          <a:xfrm flipV="1">
            <a:off x="6934200" y="5486400"/>
            <a:ext cx="762000" cy="773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6019800" y="6260068"/>
            <a:ext cx="18288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Procedure Drugs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5" name="Straight Arrow Connector 114"/>
          <p:cNvCxnSpPr>
            <a:stCxn id="114" idx="0"/>
          </p:cNvCxnSpPr>
          <p:nvPr/>
        </p:nvCxnSpPr>
        <p:spPr>
          <a:xfrm flipV="1">
            <a:off x="6934200" y="5943600"/>
            <a:ext cx="914400" cy="316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6" name="Slide Number Placeholder 2">
            <a:extLst>
              <a:ext uri="{FF2B5EF4-FFF2-40B4-BE49-F238E27FC236}">
                <a16:creationId xmlns:a16="http://schemas.microsoft.com/office/drawing/2014/main" id="{E5F846EC-1A92-4529-9DDB-5B173B9772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9100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7" grpId="0" animBg="1"/>
      <p:bldP spid="89" grpId="0" animBg="1"/>
      <p:bldP spid="1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Lunch</a:t>
            </a:r>
          </a:p>
        </p:txBody>
      </p:sp>
      <p:sp>
        <p:nvSpPr>
          <p:cNvPr id="1450" name="Shape 145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dirty="0"/>
              <a:t>Please return in 1 hour</a:t>
            </a:r>
          </a:p>
        </p:txBody>
      </p:sp>
      <p:sp>
        <p:nvSpPr>
          <p:cNvPr id="1452" name="Shape 145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68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18990-B8C1-4309-8513-4A0C5214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905000"/>
            <a:ext cx="3606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71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Let us find Warfarin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582738"/>
            <a:ext cx="8229600" cy="3141662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de-DE" sz="1800" dirty="0"/>
              <a:t>Find  active compound Warfarin by keyword</a:t>
            </a:r>
            <a:endParaRPr lang="en-US" sz="1400" dirty="0"/>
          </a:p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lower(concept_name)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'warfarin'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34910"/>
            <a:ext cx="8305800" cy="2570444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4F18F8A-94DE-4549-BADC-4A241F6531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6371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6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Foundational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endParaRPr sz="4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What is OMOP/OHDSI?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Common Data Model (CDM) – Why and How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18C86E5-8E7A-446B-9BB9-E2DEA597FBA7}"/>
              </a:ext>
            </a:extLst>
          </p:cNvPr>
          <p:cNvSpPr txBox="1">
            <a:spLocks/>
          </p:cNvSpPr>
          <p:nvPr/>
        </p:nvSpPr>
        <p:spPr>
          <a:xfrm>
            <a:off x="489284" y="3266570"/>
            <a:ext cx="8654716" cy="16102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1" indent="-342900">
              <a:buFont typeface="Arial"/>
              <a:buNone/>
            </a:pPr>
            <a:endParaRPr lang="en-US" sz="1600" dirty="0"/>
          </a:p>
          <a:p>
            <a:pPr>
              <a:buFont typeface="Arial"/>
              <a:buNone/>
            </a:pP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concept_relationship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concept_id_1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b="1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45867731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relationship_id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b="1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'Maps to'</a:t>
            </a:r>
            <a:endParaRPr lang="en-US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Let us find Clopidogrel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582738"/>
            <a:ext cx="8229600" cy="1351466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de-DE" sz="1800" dirty="0"/>
              <a:t>1. Find drug product containing Clopidogrel by NDC code:</a:t>
            </a:r>
          </a:p>
          <a:p>
            <a:pPr lvl="1" indent="-342900">
              <a:buNone/>
            </a:pPr>
            <a:r>
              <a:rPr lang="en-US" sz="1600" dirty="0"/>
              <a:t>Bristol Meyer Squibb's  Plavix 75mg capsules: NDC 67544050474</a:t>
            </a:r>
          </a:p>
          <a:p>
            <a:pPr marL="742950" lvl="1" indent="-342900">
              <a:buNone/>
            </a:pPr>
            <a:endParaRPr lang="en-US" sz="1200" dirty="0"/>
          </a:p>
          <a:p>
            <a:pPr>
              <a:buNone/>
            </a:pP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concept_code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1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'67544050474'</a:t>
            </a:r>
            <a:endParaRPr lang="en-US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AA3792A-F7B2-410E-88B8-46BD41D8C85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2BE95-D228-4328-9B99-33EB5102B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4284672"/>
            <a:ext cx="4838700" cy="4000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88E23-79DB-445F-A86E-3C31F4B5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2797961"/>
            <a:ext cx="9010650" cy="4191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1565B9-ADC8-4846-B76E-F9949A208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1" y="5499834"/>
            <a:ext cx="8982075" cy="37147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65681D3-E9FA-4B54-92AA-4300C0BACA88}"/>
              </a:ext>
            </a:extLst>
          </p:cNvPr>
          <p:cNvSpPr txBox="1">
            <a:spLocks/>
          </p:cNvSpPr>
          <p:nvPr/>
        </p:nvSpPr>
        <p:spPr>
          <a:xfrm>
            <a:off x="421907" y="5105400"/>
            <a:ext cx="8229600" cy="5108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Arial"/>
              <a:buNone/>
            </a:pP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concept_id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b="1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1322185</a:t>
            </a:r>
            <a:endParaRPr lang="en-US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6911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650" y="3352800"/>
            <a:ext cx="8947150" cy="29019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Let us find Clopidogrel ingredient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44488"/>
            <a:ext cx="8839200" cy="2970312"/>
          </a:xfrm>
        </p:spPr>
        <p:txBody>
          <a:bodyPr/>
          <a:lstStyle/>
          <a:p>
            <a:pPr marL="546100" lvl="0" indent="-342900">
              <a:buAutoNum type="arabicPeriod" startAt="2"/>
            </a:pPr>
            <a:r>
              <a:rPr lang="de-DE" sz="1800" dirty="0"/>
              <a:t>Find ingredient Clopidogrel as Ancestor of drug product</a:t>
            </a:r>
          </a:p>
          <a:p>
            <a:pPr marL="203200" lvl="0" indent="0">
              <a:buNone/>
            </a:pPr>
            <a:endParaRPr lang="de-DE" sz="900" dirty="0"/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concept_ancestor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JOIN 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concept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ancestor_concept_id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concept_id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descendant_concept_id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1322185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/* clopidogrel 75 MG Oral Tablet [Plavix]*/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</a:p>
        </p:txBody>
      </p:sp>
      <p:cxnSp>
        <p:nvCxnSpPr>
          <p:cNvPr id="15" name="Straight Arrow Connector 14"/>
          <p:cNvCxnSpPr>
            <a:stCxn id="19" idx="1"/>
          </p:cNvCxnSpPr>
          <p:nvPr/>
        </p:nvCxnSpPr>
        <p:spPr>
          <a:xfrm flipH="1">
            <a:off x="4060825" y="4649689"/>
            <a:ext cx="1066800" cy="7605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27625" y="4495800"/>
            <a:ext cx="1371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Clopidogrel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24" name="Straight Arrow Connector 23"/>
          <p:cNvCxnSpPr>
            <a:stCxn id="25" idx="1"/>
          </p:cNvCxnSpPr>
          <p:nvPr/>
        </p:nvCxnSpPr>
        <p:spPr>
          <a:xfrm flipH="1" flipV="1">
            <a:off x="4213225" y="5715000"/>
            <a:ext cx="1066800" cy="6110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80025" y="6172200"/>
            <a:ext cx="1371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Drug classes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26" name="Straight Arrow Connector 25"/>
          <p:cNvCxnSpPr>
            <a:stCxn id="25" idx="1"/>
          </p:cNvCxnSpPr>
          <p:nvPr/>
        </p:nvCxnSpPr>
        <p:spPr>
          <a:xfrm flipH="1" flipV="1">
            <a:off x="4137025" y="6172200"/>
            <a:ext cx="1143000" cy="153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592A5B7-C32D-44B7-8133-59837475DF5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17123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19400"/>
            <a:ext cx="4546681" cy="391781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Check out Ingredients</a:t>
            </a:r>
            <a:endParaRPr lang="en-US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9330" y="2819400"/>
            <a:ext cx="4443545" cy="391781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835B86-4044-4A8A-B897-E81154959953}"/>
              </a:ext>
            </a:extLst>
          </p:cNvPr>
          <p:cNvSpPr txBox="1">
            <a:spLocks/>
          </p:cNvSpPr>
          <p:nvPr/>
        </p:nvSpPr>
        <p:spPr>
          <a:xfrm>
            <a:off x="685800" y="1052393"/>
            <a:ext cx="8305800" cy="19194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42900">
              <a:buFont typeface="+mj-lt"/>
              <a:buAutoNum type="arabicPeriod" startAt="3"/>
            </a:pPr>
            <a:r>
              <a:rPr lang="de-DE" sz="3300" dirty="0"/>
              <a:t>Check Descendants (other drug products containing Warfarin and Dabigatran)</a:t>
            </a:r>
          </a:p>
          <a:p>
            <a:pPr>
              <a:buFont typeface="Arial"/>
              <a:buNone/>
            </a:pPr>
            <a:endParaRPr lang="en-US" sz="800" b="1" dirty="0">
              <a:solidFill>
                <a:srgbClr val="0000FF"/>
              </a:solidFill>
              <a:latin typeface="Courier New"/>
            </a:endParaRPr>
          </a:p>
          <a:p>
            <a:pPr>
              <a:spcBef>
                <a:spcPts val="300"/>
              </a:spcBef>
              <a:buFont typeface="Arial"/>
              <a:buNone/>
            </a:pP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buFont typeface="Arial"/>
              <a:buNone/>
            </a:pP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concept_ancestor</a:t>
            </a:r>
          </a:p>
          <a:p>
            <a:pPr>
              <a:buFont typeface="Arial"/>
              <a:buNone/>
            </a:pP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 </a:t>
            </a: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descendant_concept_id 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 </a:t>
            </a:r>
          </a:p>
          <a:p>
            <a:pPr>
              <a:buFont typeface="Arial"/>
              <a:buNone/>
            </a:pP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ancestor_concept_id =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1310149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Warfarin or 1322185 Clopidogrel*/</a:t>
            </a:r>
            <a:endParaRPr lang="en-US" sz="25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/>
              <a:buNone/>
            </a:pP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endParaRPr lang="en-US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9024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DC1CB4-9FEF-4742-9BEE-3CDE823D4DFA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Find members of Drug Classes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14425" y="914400"/>
            <a:ext cx="8229600" cy="2209800"/>
          </a:xfrm>
        </p:spPr>
        <p:txBody>
          <a:bodyPr/>
          <a:lstStyle/>
          <a:p>
            <a:pPr marL="342900" indent="-342900">
              <a:buNone/>
            </a:pPr>
            <a:r>
              <a:rPr lang="de-DE" sz="1800" dirty="0"/>
              <a:t>4. Check Ingredient Descendants of Drug Class Anticoagulants</a:t>
            </a:r>
            <a:endParaRPr lang="de-DE" sz="1400" dirty="0"/>
          </a:p>
          <a:p>
            <a:pPr>
              <a:buNone/>
            </a:pPr>
            <a:endParaRPr lang="en-US" sz="100" b="1" dirty="0">
              <a:solidFill>
                <a:srgbClr val="0000FF"/>
              </a:solidFill>
              <a:latin typeface="Courier New"/>
            </a:endParaRP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concept_ancestor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descendant_concept_id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ancestor_concept_id =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s-IS" sz="14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﻿21600961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﻿ATC Antithromboic Agent */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concept_class_id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Ingredient'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73E52BB-3A80-4490-A605-CDF1A1B12C6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268281"/>
            <a:ext cx="6248888" cy="374211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A930BD-18E7-4762-BC1B-8D9533FB3ACA}"/>
              </a:ext>
            </a:extLst>
          </p:cNvPr>
          <p:cNvSpPr/>
          <p:nvPr/>
        </p:nvSpPr>
        <p:spPr>
          <a:xfrm>
            <a:off x="1676400" y="4164979"/>
            <a:ext cx="2514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269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marL="203200" indent="0">
              <a:buNone/>
            </a:pPr>
            <a:r>
              <a:rPr lang="de-DE" sz="3600" dirty="0"/>
              <a:t>Metformin</a:t>
            </a:r>
          </a:p>
          <a:p>
            <a:endParaRPr lang="de-DE" sz="3600" dirty="0"/>
          </a:p>
          <a:p>
            <a:pPr marL="203200" indent="0">
              <a:buNone/>
            </a:pPr>
            <a:r>
              <a:rPr lang="de-DE" sz="3600" dirty="0"/>
              <a:t>Tolazamide</a:t>
            </a:r>
          </a:p>
          <a:p>
            <a:endParaRPr lang="en-US" sz="3600" dirty="0"/>
          </a:p>
          <a:p>
            <a:pPr marL="203200" indent="0">
              <a:buNone/>
            </a:pPr>
            <a:r>
              <a:rPr lang="en-US" sz="3600" dirty="0"/>
              <a:t>Telmisartan</a:t>
            </a:r>
          </a:p>
          <a:p>
            <a:endParaRPr lang="de-DE" sz="3600" dirty="0"/>
          </a:p>
          <a:p>
            <a:pPr marL="203200" indent="0">
              <a:buNone/>
            </a:pPr>
            <a:r>
              <a:rPr lang="de-DE" sz="3600" dirty="0"/>
              <a:t>Your favorite ingredient here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52400"/>
            <a:ext cx="8305800" cy="838200"/>
          </a:xfrm>
        </p:spPr>
        <p:txBody>
          <a:bodyPr>
            <a:noAutofit/>
          </a:bodyPr>
          <a:lstStyle/>
          <a:p>
            <a:r>
              <a:rPr lang="de-DE" sz="3200" dirty="0"/>
              <a:t>Exercise: </a:t>
            </a:r>
            <a:br>
              <a:rPr lang="de-DE" sz="3200" dirty="0"/>
            </a:br>
            <a:r>
              <a:rPr lang="de-DE" sz="3200" dirty="0"/>
              <a:t>Find Standard Concept ID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352800" y="434340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1317640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2800" y="182880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1503297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48273" y="302889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1502809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C4875B5-DDEE-41FB-AA55-548370F342C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" name="Picture 2" descr="Image result for pusheen exercise">
            <a:extLst>
              <a:ext uri="{FF2B5EF4-FFF2-40B4-BE49-F238E27FC236}">
                <a16:creationId xmlns:a16="http://schemas.microsoft.com/office/drawing/2014/main" id="{CFC8EEE7-8E1B-4868-9C31-CC85BFC3F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6" y="-21474"/>
            <a:ext cx="1393074" cy="13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5166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marL="203200" indent="0">
              <a:buNone/>
            </a:pPr>
            <a:r>
              <a:rPr lang="en-US" sz="3600" dirty="0"/>
              <a:t>A10AE06</a:t>
            </a:r>
          </a:p>
          <a:p>
            <a:endParaRPr lang="en-US" sz="3600" dirty="0"/>
          </a:p>
          <a:p>
            <a:pPr marL="203200" indent="0">
              <a:buNone/>
            </a:pPr>
            <a:r>
              <a:rPr lang="de-DE" sz="3600" dirty="0"/>
              <a:t>686450400</a:t>
            </a:r>
          </a:p>
          <a:p>
            <a:endParaRPr lang="de-DE" sz="3600" dirty="0"/>
          </a:p>
          <a:p>
            <a:pPr marL="203200" indent="0">
              <a:buNone/>
            </a:pPr>
            <a:r>
              <a:rPr lang="en-US" sz="3600" dirty="0"/>
              <a:t>A10BD14</a:t>
            </a:r>
          </a:p>
          <a:p>
            <a:endParaRPr lang="en-US" sz="3600" dirty="0"/>
          </a:p>
          <a:p>
            <a:pPr marL="203200" indent="0">
              <a:buNone/>
            </a:pPr>
            <a:r>
              <a:rPr lang="de-DE" sz="3600" dirty="0"/>
              <a:t>Your favorite drug here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52400"/>
            <a:ext cx="8305800" cy="838200"/>
          </a:xfrm>
        </p:spPr>
        <p:txBody>
          <a:bodyPr>
            <a:noAutofit/>
          </a:bodyPr>
          <a:lstStyle/>
          <a:p>
            <a:r>
              <a:rPr lang="de-DE" sz="3200" dirty="0"/>
              <a:t>Exercise: </a:t>
            </a:r>
            <a:br>
              <a:rPr lang="de-DE" sz="3200" dirty="0"/>
            </a:br>
            <a:r>
              <a:rPr lang="de-DE" sz="3200" dirty="0"/>
              <a:t>Find Standard Concept ID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352800" y="302889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19080217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03839B-92D4-4E9F-913A-D784A7902A9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1" name="Picture 2" descr="Image result for pusheen exercise">
            <a:extLst>
              <a:ext uri="{FF2B5EF4-FFF2-40B4-BE49-F238E27FC236}">
                <a16:creationId xmlns:a16="http://schemas.microsoft.com/office/drawing/2014/main" id="{E71F5CCE-13A8-498F-B75A-D1796F96A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6" y="-21474"/>
            <a:ext cx="1393074" cy="13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003B46-AC59-4854-87DD-2709614FFA1D}"/>
              </a:ext>
            </a:extLst>
          </p:cNvPr>
          <p:cNvSpPr txBox="1"/>
          <p:nvPr/>
        </p:nvSpPr>
        <p:spPr>
          <a:xfrm>
            <a:off x="3352800" y="175260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35602717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FD0A46-7296-4021-B49C-D32A1578F1E2}"/>
              </a:ext>
            </a:extLst>
          </p:cNvPr>
          <p:cNvSpPr txBox="1"/>
          <p:nvPr/>
        </p:nvSpPr>
        <p:spPr>
          <a:xfrm>
            <a:off x="3352800" y="426169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6065703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6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Common Data Model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endParaRPr sz="4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dirty="0"/>
              <a:t>In depth </a:t>
            </a:r>
            <a:br>
              <a:rPr lang="en-US" dirty="0"/>
            </a:br>
            <a:r>
              <a:rPr lang="en-US" dirty="0"/>
              <a:t>discussion of model &amp;</a:t>
            </a:r>
            <a:br>
              <a:rPr lang="en-US" dirty="0"/>
            </a:br>
            <a:r>
              <a:rPr lang="en-US" dirty="0"/>
              <a:t>era discussion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31845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4283839" y="994424"/>
            <a:ext cx="2448125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162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</p:spTree>
    <p:extLst>
      <p:ext uri="{BB962C8B-B14F-4D97-AF65-F5344CB8AC3E}">
        <p14:creationId xmlns:p14="http://schemas.microsoft.com/office/powerpoint/2010/main" val="14177527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CDM Principles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199"/>
            <a:ext cx="8229600" cy="52736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Patient centric</a:t>
            </a:r>
          </a:p>
          <a:p>
            <a:endParaRPr lang="en-US" dirty="0"/>
          </a:p>
          <a:p>
            <a:r>
              <a:rPr lang="en-US" dirty="0"/>
              <a:t>Vocabulary and Data Model are blended</a:t>
            </a:r>
          </a:p>
          <a:p>
            <a:endParaRPr lang="en-US" sz="2900" dirty="0"/>
          </a:p>
          <a:p>
            <a:r>
              <a:rPr lang="en-US" dirty="0"/>
              <a:t>Domain-oriented concepts</a:t>
            </a:r>
          </a:p>
          <a:p>
            <a:pPr lvl="1"/>
            <a:endParaRPr lang="en-US" dirty="0"/>
          </a:p>
          <a:p>
            <a:r>
              <a:rPr lang="en-US" dirty="0"/>
              <a:t>Accommodates data from various sources</a:t>
            </a:r>
          </a:p>
          <a:p>
            <a:endParaRPr lang="en-US" dirty="0"/>
          </a:p>
          <a:p>
            <a:r>
              <a:rPr lang="en-US" dirty="0"/>
              <a:t>Preserves data provenance</a:t>
            </a:r>
          </a:p>
          <a:p>
            <a:endParaRPr lang="en-US" dirty="0"/>
          </a:p>
          <a:p>
            <a:r>
              <a:rPr lang="en-US" dirty="0"/>
              <a:t>Extendable &amp; Evolving</a:t>
            </a:r>
          </a:p>
          <a:p>
            <a:endParaRPr lang="en-US" dirty="0"/>
          </a:p>
          <a:p>
            <a:r>
              <a:rPr lang="en-US" dirty="0"/>
              <a:t>Database Platform Independent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BCA1A4B-DC2B-4289-BAB5-D1D9C6CBAD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78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65324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CDM Standard Domain Features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17637A5-41FC-476E-81FC-42E52E03B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603334"/>
              </p:ext>
            </p:extLst>
          </p:nvPr>
        </p:nvGraphicFramePr>
        <p:xfrm>
          <a:off x="152400" y="1295400"/>
          <a:ext cx="8839200" cy="4683760"/>
        </p:xfrm>
        <a:graphic>
          <a:graphicData uri="http://schemas.openxmlformats.org/drawingml/2006/table">
            <a:tbl>
              <a:tblPr firstRow="1" bandRow="1">
                <a:tableStyleId>{282047A0-5F8A-4BBE-AB60-A37E5D643FF8}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8931565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07280728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87278841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083722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</a:rPr>
                        <a:t>Description &amp; Purpose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</a:rPr>
                        <a:t>Field Name Convention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</a:rPr>
                        <a:t>Example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90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Patient centric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Every domain table has 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patient identifier</a:t>
                      </a:r>
                      <a:r>
                        <a:rPr lang="en-US" sz="1300" b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.  </a:t>
                      </a: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Patient data can be retrieved independently from other domains.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person_id 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62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Unique domain identifiers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Ever domain table has a unique primary key to identify domain entities.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&lt;entity&gt;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condition_occurrence_id 470985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194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Standard concept from a respective vocabulary 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Integration with the Vocabulary.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Foreign key into the Standard Vocabulary for 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Standard Concept.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&lt;entity&gt;</a:t>
                      </a:r>
                      <a:r>
                        <a:rPr lang="en-US" sz="1300" b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condition_concept_id 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313217 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(SNOMED “Atrial Fibrillation”)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38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Source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Provenance.  Verbatim information from the source data, 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not to be used </a:t>
                      </a: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by any standard analytics.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&lt;entity&gt;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condition_source_value 427.31 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(ICD9CM “Atrial Fibrillation”)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210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Source concept from a respective vocabulary 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Provenance.  Foreign key into Standard Vocabulary for 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Source Concept</a:t>
                      </a: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&lt;entity&gt;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condition_source_concept_id 44821957 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(ICD9CM “Atrial Fibrillation”)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879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Source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Provenance.  Foreign key into Vocabulary for the 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origin of the data.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&lt;entity&gt;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condition_type_concept_id 38000199 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(“Inpatient header – primary”)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34029"/>
                  </a:ext>
                </a:extLst>
              </a:tr>
            </a:tbl>
          </a:graphicData>
        </a:graphic>
      </p:graphicFrame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8CC019F-8270-4302-B56E-21FCB40188F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915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FDA Regulatory Action over Time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A6A816-BC02-4F2C-8C24-804765885C7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fld id="{00000000-1234-1234-1234-123412341234}" type="slidenum">
              <a:rPr lang="en-US">
                <a:sym typeface="Calibri"/>
              </a:rPr>
              <a:pPr>
                <a:buClr>
                  <a:srgbClr val="000000"/>
                </a:buClr>
                <a:buSzPct val="25000"/>
                <a:buFont typeface="Arial"/>
              </a:pPr>
              <a:t>8</a:t>
            </a:fld>
            <a:endParaRPr lang="en-US" dirty="0">
              <a:sym typeface="Calibri"/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241353298"/>
              </p:ext>
            </p:extLst>
          </p:nvPr>
        </p:nvGraphicFramePr>
        <p:xfrm>
          <a:off x="647700" y="1362939"/>
          <a:ext cx="78486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873B018-6496-4BBB-964E-C53D07A4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0192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8EC5-55BC-4821-AED6-4987B792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B790F-DC41-43AB-8494-CAF8BFCB6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Guided Exercise:</a:t>
            </a:r>
          </a:p>
          <a:p>
            <a:endParaRPr lang="en-US" sz="1800" dirty="0"/>
          </a:p>
          <a:p>
            <a:pPr lvl="1"/>
            <a:r>
              <a:rPr lang="en-US" dirty="0"/>
              <a:t>Where and how do we think Lauren’s data is generated?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Where do we think Lauren’s data could go into the CDM?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1E688-4105-403B-B023-1E7933654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3BFB3-E4AB-45D8-866A-B80A22458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20B038A-BFB0-42EE-A446-AA44633D31C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05226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44BC-AECC-4F09-9D11-83FB6D6D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how </a:t>
            </a:r>
            <a:br>
              <a:rPr lang="en-US" dirty="0"/>
            </a:br>
            <a:r>
              <a:rPr lang="en-US" dirty="0"/>
              <a:t>Researchers get Lauren’s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34CF1-1BA5-4719-A5A8-205B11F2B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0188" indent="-230188"/>
            <a:r>
              <a:rPr lang="en-US" dirty="0"/>
              <a:t>Health Insurance Claim Form (HCFA-1500)</a:t>
            </a:r>
          </a:p>
          <a:p>
            <a:pPr marL="230188" indent="-230188"/>
            <a:endParaRPr lang="en-US" dirty="0"/>
          </a:p>
          <a:p>
            <a:pPr marL="230188" indent="-230188"/>
            <a:r>
              <a:rPr lang="en-US" dirty="0"/>
              <a:t>Universal Billing form (UB-92)</a:t>
            </a:r>
          </a:p>
          <a:p>
            <a:pPr marL="230188" indent="-230188"/>
            <a:endParaRPr lang="en-US" dirty="0"/>
          </a:p>
          <a:p>
            <a:pPr marL="230188" indent="-230188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DEB96-B1F4-4882-AE38-3FDDDBD20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124200"/>
            <a:ext cx="8603411" cy="243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85A84-F67D-4AC8-ABAB-7B0340F69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62AEA58-A2FD-4186-985B-C98F28C456D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3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44BC-AECC-4F09-9D11-83FB6D6D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how </a:t>
            </a:r>
            <a:br>
              <a:rPr lang="en-US" dirty="0"/>
            </a:br>
            <a:r>
              <a:rPr lang="en-US" dirty="0"/>
              <a:t>Researchers get Lauren’s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34CF1-1BA5-4719-A5A8-205B11F2B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4163" indent="-284163"/>
            <a:r>
              <a:rPr lang="en-US" dirty="0"/>
              <a:t>Health Insurance Claim Form (HCFA-1500)</a:t>
            </a:r>
          </a:p>
          <a:p>
            <a:pPr marL="284163" indent="-284163"/>
            <a:endParaRPr lang="en-US" dirty="0"/>
          </a:p>
          <a:p>
            <a:pPr marL="284163" indent="-284163"/>
            <a:r>
              <a:rPr lang="en-US" dirty="0"/>
              <a:t>Universal Billing form (UB-92)</a:t>
            </a:r>
          </a:p>
          <a:p>
            <a:pPr marL="284163" indent="-284163"/>
            <a:endParaRPr lang="en-US" dirty="0"/>
          </a:p>
          <a:p>
            <a:pPr marL="284163" indent="-284163"/>
            <a:r>
              <a:rPr lang="en-US" dirty="0"/>
              <a:t>Prescriptions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A42B6-AD90-436A-A672-8069A17D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033486"/>
            <a:ext cx="4029637" cy="33067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CBF11-9E67-4C8D-BA3B-1B2EE554F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5FB7241-EE76-4EB9-A8F3-BCA9E9DD37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708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44BC-AECC-4F09-9D11-83FB6D6D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how </a:t>
            </a:r>
            <a:br>
              <a:rPr lang="en-US" dirty="0"/>
            </a:br>
            <a:r>
              <a:rPr lang="en-US" dirty="0"/>
              <a:t>Researchers get Lauren’s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34CF1-1BA5-4719-A5A8-205B11F2B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4163" indent="-284163"/>
            <a:r>
              <a:rPr lang="en-US" dirty="0"/>
              <a:t>Health Insurance Claim Form (HCFA-1500)</a:t>
            </a:r>
          </a:p>
          <a:p>
            <a:pPr marL="284163" indent="-284163"/>
            <a:endParaRPr lang="en-US" dirty="0"/>
          </a:p>
          <a:p>
            <a:pPr marL="284163" indent="-284163"/>
            <a:r>
              <a:rPr lang="en-US" dirty="0"/>
              <a:t>Universal Billing form (UB-92)</a:t>
            </a:r>
          </a:p>
          <a:p>
            <a:pPr marL="284163" indent="-284163"/>
            <a:endParaRPr lang="en-US" dirty="0"/>
          </a:p>
          <a:p>
            <a:pPr marL="284163" indent="-284163"/>
            <a:r>
              <a:rPr lang="en-US" dirty="0"/>
              <a:t>Prescriptions</a:t>
            </a:r>
          </a:p>
          <a:p>
            <a:pPr marL="284163" indent="-284163"/>
            <a:endParaRPr lang="en-US" dirty="0"/>
          </a:p>
          <a:p>
            <a:pPr marL="284163" indent="-284163"/>
            <a:r>
              <a:rPr lang="en-US" dirty="0"/>
              <a:t>Doctors notes</a:t>
            </a:r>
          </a:p>
          <a:p>
            <a:pPr marL="284163" indent="-284163"/>
            <a:endParaRPr lang="en-US" dirty="0"/>
          </a:p>
          <a:p>
            <a:pPr marL="284163" indent="-284163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9D77F-AC15-479D-8B4E-1B5DEB442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402013"/>
            <a:ext cx="5419725" cy="2724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883E6-BCCE-462D-BB77-984B68AE8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CDFCF21-B883-4743-8E26-C342BAE051C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23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525" name="Shape 525"/>
          <p:cNvSpPr txBox="1">
            <a:spLocks noGrp="1"/>
          </p:cNvSpPr>
          <p:nvPr>
            <p:ph type="body" idx="2"/>
          </p:nvPr>
        </p:nvSpPr>
        <p:spPr>
          <a:xfrm>
            <a:off x="3657600" y="1116635"/>
            <a:ext cx="5029200" cy="49852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Need to create one unique record per person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200" dirty="0"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dirty="0"/>
              <a:t>No history of location/demographics: need to select latest available</a:t>
            </a:r>
          </a:p>
          <a:p>
            <a:pPr lvl="0">
              <a:lnSpc>
                <a:spcPct val="90000"/>
              </a:lnSpc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</a:pPr>
            <a:endParaRPr lang="en-US" sz="2400" dirty="0"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dirty="0">
                <a:ea typeface="Calibri"/>
                <a:cs typeface="Calibri"/>
                <a:sym typeface="Calibri"/>
              </a:rPr>
              <a:t>Year of birth required…day/month optional</a:t>
            </a:r>
          </a:p>
          <a:p>
            <a:pPr marL="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None/>
            </a:pPr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Foreign key to the LOCATION, PROVIDER, and CARE_SITE table that contains one record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86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490992-DDFF-4B1C-B16E-C3EA9CE9C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47800"/>
            <a:ext cx="299983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160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0" y="2086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974B522-03A4-4E28-AA01-4D69457A7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62128"/>
            <a:ext cx="1295400" cy="11353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AC7231-6197-4B3D-A267-5CEE42F56C68}"/>
              </a:ext>
            </a:extLst>
          </p:cNvPr>
          <p:cNvSpPr/>
          <p:nvPr/>
        </p:nvSpPr>
        <p:spPr>
          <a:xfrm>
            <a:off x="7620000" y="32526"/>
            <a:ext cx="1532938" cy="134202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Slide Number Placeholder 2">
            <a:extLst>
              <a:ext uri="{FF2B5EF4-FFF2-40B4-BE49-F238E27FC236}">
                <a16:creationId xmlns:a16="http://schemas.microsoft.com/office/drawing/2014/main" id="{C5AEE4D1-32BC-4AB4-A45C-6AA18E0859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28000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88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0" y="1397000"/>
          <a:ext cx="609600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year_of_birth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month_of_birth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day_of_birth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4261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8527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855839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12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0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race_source_value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10152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86244-325E-46FA-9B8E-A3D71ACED033}"/>
              </a:ext>
            </a:extLst>
          </p:cNvPr>
          <p:cNvSpPr txBox="1"/>
          <p:nvPr/>
        </p:nvSpPr>
        <p:spPr>
          <a:xfrm>
            <a:off x="6324600" y="1825531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B16471-250B-412E-BABE-189F65BD641D}"/>
              </a:ext>
            </a:extLst>
          </p:cNvPr>
          <p:cNvSpPr txBox="1"/>
          <p:nvPr/>
        </p:nvSpPr>
        <p:spPr>
          <a:xfrm>
            <a:off x="6324600" y="2168868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Female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553B1-F2B0-42A0-8DC7-E97478EF3103}"/>
              </a:ext>
            </a:extLst>
          </p:cNvPr>
          <p:cNvSpPr txBox="1"/>
          <p:nvPr/>
        </p:nvSpPr>
        <p:spPr>
          <a:xfrm>
            <a:off x="6324600" y="366145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White</a:t>
            </a:r>
          </a:p>
        </p:txBody>
      </p:sp>
    </p:spTree>
    <p:extLst>
      <p:ext uri="{BB962C8B-B14F-4D97-AF65-F5344CB8AC3E}">
        <p14:creationId xmlns:p14="http://schemas.microsoft.com/office/powerpoint/2010/main" val="28169990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4114800" y="1142999"/>
            <a:ext cx="4876800" cy="5213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30188" marR="0" lvl="0" indent="-230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Spans of time where data source has capture of data</a:t>
            </a:r>
          </a:p>
          <a:p>
            <a:pPr marL="230188" marR="0" lvl="0" indent="-230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indent="-230188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dirty="0">
                <a:ea typeface="Calibri"/>
                <a:cs typeface="Calibri"/>
                <a:sym typeface="Calibri"/>
              </a:rPr>
              <a:t>One person may have multiple periods if there is interruption in data capture</a:t>
            </a:r>
          </a:p>
          <a:p>
            <a:pPr marL="230188" marR="0" lvl="0" indent="-230188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30188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Required to run analytical methods</a:t>
            </a:r>
          </a:p>
          <a:p>
            <a:pPr marL="230188" marR="0" lvl="0" indent="-230188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30188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Challenge: determine observation periods based on the source data</a:t>
            </a:r>
          </a:p>
        </p:txBody>
      </p:sp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xfrm>
            <a:off x="381000" y="152400"/>
            <a:ext cx="8305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544" name="Shape 54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89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2401C-1F67-499B-BD0A-B0E67E789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24000"/>
            <a:ext cx="266391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35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 FDAAA calls for establishing Risk Identification and Analysis System</a:t>
            </a:r>
          </a:p>
        </p:txBody>
      </p:sp>
      <p:pic>
        <p:nvPicPr>
          <p:cNvPr id="26726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28599" y="1219200"/>
            <a:ext cx="4245251" cy="5105400"/>
          </a:xfrm>
          <a:noFill/>
          <a:ln/>
        </p:spPr>
      </p:pic>
      <p:pic>
        <p:nvPicPr>
          <p:cNvPr id="9" name="Picture 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520353" y="1321751"/>
            <a:ext cx="2527300" cy="2867025"/>
          </a:xfrm>
          <a:noFill/>
          <a:ln/>
        </p:spPr>
      </p:pic>
      <p:sp>
        <p:nvSpPr>
          <p:cNvPr id="8" name="TextBox 7"/>
          <p:cNvSpPr txBox="1"/>
          <p:nvPr/>
        </p:nvSpPr>
        <p:spPr>
          <a:xfrm>
            <a:off x="4572000" y="4381609"/>
            <a:ext cx="4191000" cy="18158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 Identification and Analysis System:</a:t>
            </a:r>
          </a:p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systematic and reproducible process to efficiently generate evidence to support the characterization of the potential effects of medical products from across a network of disparate observational healthcare data sources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551BE5-7CE3-460C-911D-569F3F36F1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412790-0B20-43E7-A193-3B909D7A9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978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27653" y="30028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hape 1262">
            <a:extLst>
              <a:ext uri="{FF2B5EF4-FFF2-40B4-BE49-F238E27FC236}">
                <a16:creationId xmlns:a16="http://schemas.microsoft.com/office/drawing/2014/main" id="{BA1D6486-18DF-480B-82B8-8FA5215D1A77}"/>
              </a:ext>
            </a:extLst>
          </p:cNvPr>
          <p:cNvCxnSpPr>
            <a:cxnSpLocks/>
          </p:cNvCxnSpPr>
          <p:nvPr/>
        </p:nvCxnSpPr>
        <p:spPr>
          <a:xfrm>
            <a:off x="227392" y="6127048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4754517-AA9C-46CA-A9C2-49B515487A99}"/>
              </a:ext>
            </a:extLst>
          </p:cNvPr>
          <p:cNvSpPr txBox="1"/>
          <p:nvPr/>
        </p:nvSpPr>
        <p:spPr>
          <a:xfrm>
            <a:off x="175170" y="6120062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11EA72-81F5-4542-A44D-A6410B333915}"/>
              </a:ext>
            </a:extLst>
          </p:cNvPr>
          <p:cNvSpPr txBox="1"/>
          <p:nvPr/>
        </p:nvSpPr>
        <p:spPr>
          <a:xfrm>
            <a:off x="931341" y="6105622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CA2E9A2-42CE-476C-8EE2-F9ADFA925660}"/>
              </a:ext>
            </a:extLst>
          </p:cNvPr>
          <p:cNvSpPr txBox="1"/>
          <p:nvPr/>
        </p:nvSpPr>
        <p:spPr>
          <a:xfrm>
            <a:off x="1677784" y="6105622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DA777C-D08A-44B9-BD27-A486EB2A3F73}"/>
              </a:ext>
            </a:extLst>
          </p:cNvPr>
          <p:cNvSpPr txBox="1"/>
          <p:nvPr/>
        </p:nvSpPr>
        <p:spPr>
          <a:xfrm>
            <a:off x="3116400" y="609138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D38B806-1121-401F-B49F-FFB00AF2284E}"/>
              </a:ext>
            </a:extLst>
          </p:cNvPr>
          <p:cNvSpPr txBox="1"/>
          <p:nvPr/>
        </p:nvSpPr>
        <p:spPr>
          <a:xfrm>
            <a:off x="5313533" y="609138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E101DC8-532F-41D3-ADA4-FFC21267FF32}"/>
              </a:ext>
            </a:extLst>
          </p:cNvPr>
          <p:cNvSpPr txBox="1"/>
          <p:nvPr/>
        </p:nvSpPr>
        <p:spPr>
          <a:xfrm>
            <a:off x="8019931" y="6101066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B30C2D7-861A-4B11-AD6F-F2B947F64627}"/>
              </a:ext>
            </a:extLst>
          </p:cNvPr>
          <p:cNvSpPr txBox="1"/>
          <p:nvPr/>
        </p:nvSpPr>
        <p:spPr>
          <a:xfrm>
            <a:off x="2618831" y="5940639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84F5DC-9433-4B46-AFB7-01940FCB3B47}"/>
              </a:ext>
            </a:extLst>
          </p:cNvPr>
          <p:cNvSpPr txBox="1"/>
          <p:nvPr/>
        </p:nvSpPr>
        <p:spPr>
          <a:xfrm>
            <a:off x="4503160" y="5948045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76" name="Shape 1263">
            <a:extLst>
              <a:ext uri="{FF2B5EF4-FFF2-40B4-BE49-F238E27FC236}">
                <a16:creationId xmlns:a16="http://schemas.microsoft.com/office/drawing/2014/main" id="{CDFBB441-E053-42E1-973B-5BEA0F4CBCCB}"/>
              </a:ext>
            </a:extLst>
          </p:cNvPr>
          <p:cNvSpPr txBox="1"/>
          <p:nvPr/>
        </p:nvSpPr>
        <p:spPr>
          <a:xfrm>
            <a:off x="0" y="5638293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1DF8041-2E8D-437D-99A7-BF9E1C868849}"/>
              </a:ext>
            </a:extLst>
          </p:cNvPr>
          <p:cNvSpPr/>
          <p:nvPr/>
        </p:nvSpPr>
        <p:spPr>
          <a:xfrm>
            <a:off x="0" y="5725212"/>
            <a:ext cx="9100615" cy="88579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4" name="Slide Number Placeholder 2">
            <a:extLst>
              <a:ext uri="{FF2B5EF4-FFF2-40B4-BE49-F238E27FC236}">
                <a16:creationId xmlns:a16="http://schemas.microsoft.com/office/drawing/2014/main" id="{8CB29BDC-4F81-4630-BED1-261925FDE53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09840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0" y="1397000"/>
          <a:ext cx="60960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observation_periods_start_date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2000-01-01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observation_periods_start_date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2010-12-31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587A17-FC3F-4994-A71C-67E388E3C96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0" y="3598141"/>
          <a:ext cx="60960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observation_periods_start_date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2012-01-01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observation_periods_start_date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2013-12-31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E1A776-80F7-4632-977C-13BE99EA61AE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38E7C-3C50-47EB-9656-DF991674040F}"/>
              </a:ext>
            </a:extLst>
          </p:cNvPr>
          <p:cNvSpPr txBox="1"/>
          <p:nvPr/>
        </p:nvSpPr>
        <p:spPr>
          <a:xfrm>
            <a:off x="6172200" y="4371352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</p:spTree>
    <p:extLst>
      <p:ext uri="{BB962C8B-B14F-4D97-AF65-F5344CB8AC3E}">
        <p14:creationId xmlns:p14="http://schemas.microsoft.com/office/powerpoint/2010/main" val="41859753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560" name="Shape 56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92</a:t>
            </a:fld>
            <a:endParaRPr lang="en-US" dirty="0"/>
          </a:p>
        </p:txBody>
      </p:sp>
      <p:sp>
        <p:nvSpPr>
          <p:cNvPr id="6" name="Shape 541"/>
          <p:cNvSpPr txBox="1">
            <a:spLocks/>
          </p:cNvSpPr>
          <p:nvPr/>
        </p:nvSpPr>
        <p:spPr>
          <a:xfrm>
            <a:off x="4038600" y="1142998"/>
            <a:ext cx="4876800" cy="5213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227013">
              <a:spcBef>
                <a:spcPts val="0"/>
              </a:spcBef>
            </a:pPr>
            <a:r>
              <a:rPr lang="en-US" sz="2400" dirty="0"/>
              <a:t>Visits are ‘Encounters’</a:t>
            </a:r>
          </a:p>
          <a:p>
            <a:pPr indent="-227013">
              <a:spcBef>
                <a:spcPts val="0"/>
              </a:spcBef>
            </a:pPr>
            <a:endParaRPr lang="en-US" sz="1200" dirty="0"/>
          </a:p>
          <a:p>
            <a:pPr indent="-227013">
              <a:spcBef>
                <a:spcPts val="0"/>
              </a:spcBef>
            </a:pPr>
            <a:r>
              <a:rPr lang="en-US" sz="2400" dirty="0"/>
              <a:t>Contains spans of time where a person receives medical services</a:t>
            </a:r>
          </a:p>
          <a:p>
            <a:pPr indent="-227013">
              <a:spcBef>
                <a:spcPts val="0"/>
              </a:spcBef>
            </a:pPr>
            <a:endParaRPr lang="en-US" sz="2400" dirty="0"/>
          </a:p>
          <a:p>
            <a:pPr indent="-227013">
              <a:spcBef>
                <a:spcPts val="0"/>
              </a:spcBef>
            </a:pPr>
            <a:r>
              <a:rPr lang="en-US" sz="2400" dirty="0"/>
              <a:t>Visit Types</a:t>
            </a:r>
          </a:p>
          <a:p>
            <a:pPr lvl="1" indent="-139700">
              <a:spcBef>
                <a:spcPts val="0"/>
              </a:spcBef>
            </a:pPr>
            <a:r>
              <a:rPr lang="en-US" sz="2000" dirty="0"/>
              <a:t>Emergency room</a:t>
            </a:r>
          </a:p>
          <a:p>
            <a:pPr lvl="1" indent="-139700">
              <a:spcBef>
                <a:spcPts val="0"/>
              </a:spcBef>
            </a:pPr>
            <a:r>
              <a:rPr lang="en-US" sz="2000" dirty="0"/>
              <a:t>Inpatient</a:t>
            </a:r>
          </a:p>
          <a:p>
            <a:pPr lvl="1" indent="-139700">
              <a:spcBef>
                <a:spcPts val="0"/>
              </a:spcBef>
            </a:pPr>
            <a:r>
              <a:rPr lang="en-US" sz="2000" dirty="0"/>
              <a:t>Inpatient/Emergency</a:t>
            </a:r>
            <a:endParaRPr lang="en-US" sz="2000" b="1" dirty="0"/>
          </a:p>
          <a:p>
            <a:pPr lvl="1" indent="-139700">
              <a:spcBef>
                <a:spcPts val="0"/>
              </a:spcBef>
            </a:pPr>
            <a:r>
              <a:rPr lang="en-US" sz="2000" dirty="0"/>
              <a:t>Outpatient</a:t>
            </a:r>
          </a:p>
          <a:p>
            <a:pPr lvl="1" indent="-139700">
              <a:spcBef>
                <a:spcPts val="0"/>
              </a:spcBef>
            </a:pPr>
            <a:r>
              <a:rPr lang="en-US" sz="2000" dirty="0"/>
              <a:t>Long-term care</a:t>
            </a:r>
          </a:p>
          <a:p>
            <a:pPr marL="603250" lvl="1" indent="0">
              <a:spcBef>
                <a:spcPts val="0"/>
              </a:spcBef>
              <a:buNone/>
            </a:pP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67D0B8-E094-4FAE-A1B3-BFCB50CF1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279991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399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5960" y="0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2235047-1ABD-408F-B6FF-7D6E3A73A25A}"/>
              </a:ext>
            </a:extLst>
          </p:cNvPr>
          <p:cNvSpPr/>
          <p:nvPr/>
        </p:nvSpPr>
        <p:spPr>
          <a:xfrm>
            <a:off x="2728968" y="2596155"/>
            <a:ext cx="932159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4861C3C-2294-47CD-883E-5F2778F79AAF}"/>
              </a:ext>
            </a:extLst>
          </p:cNvPr>
          <p:cNvSpPr/>
          <p:nvPr/>
        </p:nvSpPr>
        <p:spPr>
          <a:xfrm>
            <a:off x="5109744" y="3317081"/>
            <a:ext cx="3874137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56" name="Slide Number Placeholder 2">
            <a:extLst>
              <a:ext uri="{FF2B5EF4-FFF2-40B4-BE49-F238E27FC236}">
                <a16:creationId xmlns:a16="http://schemas.microsoft.com/office/drawing/2014/main" id="{7DB523AA-4643-4C08-A9A7-A2127CD501B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63509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0" y="914400"/>
          <a:ext cx="6096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2008-04-07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2008-04-07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9202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0A60B-5072-48A6-871D-8B36B345E7EC}"/>
              </a:ext>
            </a:extLst>
          </p:cNvPr>
          <p:cNvSpPr txBox="1"/>
          <p:nvPr/>
        </p:nvSpPr>
        <p:spPr>
          <a:xfrm>
            <a:off x="6248400" y="16582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4A2A5-F7B2-4F49-89E1-4617E34E52D6}"/>
              </a:ext>
            </a:extLst>
          </p:cNvPr>
          <p:cNvSpPr txBox="1"/>
          <p:nvPr/>
        </p:nvSpPr>
        <p:spPr>
          <a:xfrm>
            <a:off x="6248400" y="2795356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Outpatient Visit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D612F9-868A-45B8-BBED-ADE38105313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02669" y="3660049"/>
          <a:ext cx="6096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2008-04-21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2008-04-26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9201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4BF496E-E05F-427E-8B4D-9829694D9D75}"/>
              </a:ext>
            </a:extLst>
          </p:cNvPr>
          <p:cNvSpPr txBox="1"/>
          <p:nvPr/>
        </p:nvSpPr>
        <p:spPr>
          <a:xfrm>
            <a:off x="6227069" y="4403852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02F32E-DC63-4097-955C-0B73E35E84F1}"/>
              </a:ext>
            </a:extLst>
          </p:cNvPr>
          <p:cNvSpPr txBox="1"/>
          <p:nvPr/>
        </p:nvSpPr>
        <p:spPr>
          <a:xfrm>
            <a:off x="6227069" y="554100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Inpatient Visit</a:t>
            </a:r>
          </a:p>
        </p:txBody>
      </p:sp>
    </p:spTree>
    <p:extLst>
      <p:ext uri="{BB962C8B-B14F-4D97-AF65-F5344CB8AC3E}">
        <p14:creationId xmlns:p14="http://schemas.microsoft.com/office/powerpoint/2010/main" val="719100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4343400" y="1143000"/>
            <a:ext cx="4343400" cy="498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288925">
              <a:lnSpc>
                <a:spcPct val="80000"/>
              </a:lnSpc>
              <a:spcBef>
                <a:spcPts val="0"/>
              </a:spcBef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720" dirty="0">
                <a:ea typeface="Calibri"/>
                <a:cs typeface="Calibri"/>
                <a:sym typeface="Calibri"/>
              </a:rPr>
              <a:t>Records suggesting the presence of a disease or medical condition stated as a diagnosis, a sign or a symptom</a:t>
            </a:r>
          </a:p>
          <a:p>
            <a:pPr lvl="0" indent="-288925">
              <a:lnSpc>
                <a:spcPct val="80000"/>
              </a:lnSpc>
              <a:spcBef>
                <a:spcPts val="0"/>
              </a:spcBef>
              <a:buClr>
                <a:srgbClr val="20425A"/>
              </a:buClr>
              <a:buSzPct val="101486"/>
              <a:buFont typeface="Arial"/>
              <a:buChar char="•"/>
            </a:pPr>
            <a:endParaRPr lang="en-US" sz="2720" dirty="0">
              <a:ea typeface="Calibri"/>
              <a:cs typeface="Calibri"/>
              <a:sym typeface="Calibri"/>
            </a:endParaRPr>
          </a:p>
          <a:p>
            <a:pPr marR="0" lvl="0" indent="-288925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72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</a:p>
          <a:p>
            <a:pPr marL="742950" marR="0" lvl="1" indent="-285749" algn="l" rtl="0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–"/>
            </a:pPr>
            <a: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Billing diagnosis </a:t>
            </a:r>
          </a:p>
          <a:p>
            <a:pPr marL="742950" marR="0" lvl="1" indent="-285749" algn="l" rtl="0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–"/>
            </a:pPr>
            <a: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Problem list</a:t>
            </a:r>
            <a:b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238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Arial"/>
              <a:buNone/>
            </a:pPr>
            <a:endParaRPr sz="272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976065-0090-412E-9045-83AF690F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144571"/>
            <a:ext cx="2819400" cy="3957053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AD7E31C-5A6C-4155-8060-976F1A6206D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59126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18635" y="1043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381B3D-B4D9-496A-97AF-138F2A5B5F2A}"/>
              </a:ext>
            </a:extLst>
          </p:cNvPr>
          <p:cNvGrpSpPr/>
          <p:nvPr/>
        </p:nvGrpSpPr>
        <p:grpSpPr>
          <a:xfrm>
            <a:off x="7811294" y="5542440"/>
            <a:ext cx="1447800" cy="639600"/>
            <a:chOff x="7809616" y="5540761"/>
            <a:chExt cx="1447800" cy="639600"/>
          </a:xfrm>
        </p:grpSpPr>
        <p:sp>
          <p:nvSpPr>
            <p:cNvPr id="55" name="Shape 1264">
              <a:extLst>
                <a:ext uri="{FF2B5EF4-FFF2-40B4-BE49-F238E27FC236}">
                  <a16:creationId xmlns:a16="http://schemas.microsoft.com/office/drawing/2014/main" id="{4229350F-9B48-498B-949D-EF887BE34E5D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56" name="Shape 1263">
              <a:extLst>
                <a:ext uri="{FF2B5EF4-FFF2-40B4-BE49-F238E27FC236}">
                  <a16:creationId xmlns:a16="http://schemas.microsoft.com/office/drawing/2014/main" id="{71334B8A-00D9-4C78-9421-2945F21DB160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E191C4C-3042-4F28-B9B6-E02DFF74BD93}"/>
              </a:ext>
            </a:extLst>
          </p:cNvPr>
          <p:cNvSpPr/>
          <p:nvPr/>
        </p:nvSpPr>
        <p:spPr>
          <a:xfrm>
            <a:off x="77878" y="1235990"/>
            <a:ext cx="1461476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FD4CBE5-7E78-405F-B37D-811550A6ACAC}"/>
              </a:ext>
            </a:extLst>
          </p:cNvPr>
          <p:cNvSpPr/>
          <p:nvPr/>
        </p:nvSpPr>
        <p:spPr>
          <a:xfrm>
            <a:off x="3860380" y="3055335"/>
            <a:ext cx="1181100" cy="43892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260D026-3A85-46A3-9450-E41B472E169D}"/>
              </a:ext>
            </a:extLst>
          </p:cNvPr>
          <p:cNvSpPr>
            <a:spLocks/>
          </p:cNvSpPr>
          <p:nvPr/>
        </p:nvSpPr>
        <p:spPr>
          <a:xfrm>
            <a:off x="5071070" y="3748508"/>
            <a:ext cx="905239" cy="52698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3C6F3BF-DBCA-4815-855D-ACE9E8D53440}"/>
              </a:ext>
            </a:extLst>
          </p:cNvPr>
          <p:cNvSpPr/>
          <p:nvPr/>
        </p:nvSpPr>
        <p:spPr>
          <a:xfrm>
            <a:off x="6082604" y="4399494"/>
            <a:ext cx="1072468" cy="57397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2FFDAEC-FB4D-4FF9-88ED-10A065B607D6}"/>
              </a:ext>
            </a:extLst>
          </p:cNvPr>
          <p:cNvSpPr/>
          <p:nvPr/>
        </p:nvSpPr>
        <p:spPr>
          <a:xfrm>
            <a:off x="7261367" y="4376434"/>
            <a:ext cx="908781" cy="56315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2C09494C-5B24-4294-B64F-A2823F6B47FF}"/>
              </a:ext>
            </a:extLst>
          </p:cNvPr>
          <p:cNvSpPr/>
          <p:nvPr/>
        </p:nvSpPr>
        <p:spPr>
          <a:xfrm>
            <a:off x="1927639" y="1228453"/>
            <a:ext cx="1500021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E7CB8B6-EE4A-4357-9DEA-5D434144A7E3}"/>
              </a:ext>
            </a:extLst>
          </p:cNvPr>
          <p:cNvSpPr/>
          <p:nvPr/>
        </p:nvSpPr>
        <p:spPr>
          <a:xfrm>
            <a:off x="7545478" y="5001715"/>
            <a:ext cx="1559681" cy="56315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72" name="Slide Number Placeholder 2">
            <a:extLst>
              <a:ext uri="{FF2B5EF4-FFF2-40B4-BE49-F238E27FC236}">
                <a16:creationId xmlns:a16="http://schemas.microsoft.com/office/drawing/2014/main" id="{CDFF67A9-BC26-4EE2-904E-10B7EC6FED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46908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0" y="1397000"/>
          <a:ext cx="6096000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433527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condtition_start_date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2008-04-24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38000183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6171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31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44832501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6017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92088-65BC-406E-8064-60BA6C8B1463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88ED5-226B-49D5-B01C-74D2F4132BF4}"/>
              </a:ext>
            </a:extLst>
          </p:cNvPr>
          <p:cNvSpPr txBox="1"/>
          <p:nvPr/>
        </p:nvSpPr>
        <p:spPr>
          <a:xfrm>
            <a:off x="6248400" y="2542179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Endometriosis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A3223-F091-4F73-9450-300EC7F819B3}"/>
              </a:ext>
            </a:extLst>
          </p:cNvPr>
          <p:cNvSpPr txBox="1"/>
          <p:nvPr/>
        </p:nvSpPr>
        <p:spPr>
          <a:xfrm>
            <a:off x="6248400" y="3240102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Inpatient detail - primary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A3B531-4AD5-4021-B953-D003FE6C4442}"/>
              </a:ext>
            </a:extLst>
          </p:cNvPr>
          <p:cNvSpPr txBox="1"/>
          <p:nvPr/>
        </p:nvSpPr>
        <p:spPr>
          <a:xfrm>
            <a:off x="6150869" y="4414382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Endometriosis of ovary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9148A-3656-4461-95E4-694E9A471BD6}"/>
              </a:ext>
            </a:extLst>
          </p:cNvPr>
          <p:cNvSpPr txBox="1"/>
          <p:nvPr/>
        </p:nvSpPr>
        <p:spPr>
          <a:xfrm>
            <a:off x="6172200" y="399629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ICD9, missing decimal</a:t>
            </a:r>
          </a:p>
        </p:txBody>
      </p:sp>
    </p:spTree>
    <p:extLst>
      <p:ext uri="{BB962C8B-B14F-4D97-AF65-F5344CB8AC3E}">
        <p14:creationId xmlns:p14="http://schemas.microsoft.com/office/powerpoint/2010/main" val="4986515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3810000" y="1143000"/>
            <a:ext cx="4876800" cy="498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288925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720" dirty="0">
                <a:ea typeface="Calibri"/>
                <a:cs typeface="Calibri"/>
                <a:sym typeface="Calibri"/>
              </a:rPr>
              <a:t>Records about the utilization of a drug when ingested or otherwise introduced into the body</a:t>
            </a:r>
          </a:p>
          <a:p>
            <a:pPr lvl="0" indent="-288925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101486"/>
              <a:buFont typeface="Arial"/>
              <a:buChar char="•"/>
            </a:pPr>
            <a:endParaRPr lang="en-US" sz="2720" dirty="0">
              <a:ea typeface="Calibri"/>
              <a:cs typeface="Calibri"/>
              <a:sym typeface="Calibri"/>
            </a:endParaRPr>
          </a:p>
          <a:p>
            <a:pPr marR="0" lvl="0" indent="-288925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72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Data sources:</a:t>
            </a:r>
          </a:p>
          <a:p>
            <a:pPr marL="742950" marR="0" lvl="1" indent="-285749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–"/>
            </a:pPr>
            <a: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Pharmacy dispensing</a:t>
            </a:r>
          </a:p>
          <a:p>
            <a:pPr marL="742950" marR="0" lvl="1" indent="-285749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–"/>
            </a:pPr>
            <a: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Prescriptions written</a:t>
            </a:r>
          </a:p>
          <a:p>
            <a:pPr marL="742950" marR="0" lvl="1" indent="-285749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–"/>
            </a:pPr>
            <a: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Medication history</a:t>
            </a:r>
            <a:b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238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288925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72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If drug is represented as a procedure, the OMOP Vocabulary realigns as drug</a:t>
            </a:r>
          </a:p>
        </p:txBody>
      </p:sp>
      <p:sp>
        <p:nvSpPr>
          <p:cNvPr id="584" name="Shape 58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12059E-8B14-4D53-9925-3CDF25D8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19200"/>
            <a:ext cx="28645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650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11920" y="2086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B3C3B18-504F-434C-A093-B11DB3CBBB62}"/>
              </a:ext>
            </a:extLst>
          </p:cNvPr>
          <p:cNvSpPr/>
          <p:nvPr/>
        </p:nvSpPr>
        <p:spPr>
          <a:xfrm>
            <a:off x="76200" y="2056411"/>
            <a:ext cx="1014187" cy="5107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F5058EE-3789-458C-8863-76A568A1D85D}"/>
              </a:ext>
            </a:extLst>
          </p:cNvPr>
          <p:cNvSpPr/>
          <p:nvPr/>
        </p:nvSpPr>
        <p:spPr>
          <a:xfrm>
            <a:off x="1243997" y="2048471"/>
            <a:ext cx="1014187" cy="5107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D2DB3FA-2E3C-40B6-B91B-FAE4FFE84DAF}"/>
              </a:ext>
            </a:extLst>
          </p:cNvPr>
          <p:cNvSpPr/>
          <p:nvPr/>
        </p:nvSpPr>
        <p:spPr>
          <a:xfrm>
            <a:off x="2411794" y="2056411"/>
            <a:ext cx="1014187" cy="5107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57" name="Slide Number Placeholder 2">
            <a:extLst>
              <a:ext uri="{FF2B5EF4-FFF2-40B4-BE49-F238E27FC236}">
                <a16:creationId xmlns:a16="http://schemas.microsoft.com/office/drawing/2014/main" id="{88E34675-92A1-4336-8F31-9B480F8AF7A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8555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14878</TotalTime>
  <Words>8595</Words>
  <Application>Microsoft Office PowerPoint</Application>
  <PresentationFormat>On-screen Show (4:3)</PresentationFormat>
  <Paragraphs>2953</Paragraphs>
  <Slides>174</Slides>
  <Notes>118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174</vt:i4>
      </vt:variant>
    </vt:vector>
  </HeadingPairs>
  <TitlesOfParts>
    <vt:vector size="183" baseType="lpstr">
      <vt:lpstr>ＭＳ Ｐゴシック</vt:lpstr>
      <vt:lpstr>Arial</vt:lpstr>
      <vt:lpstr>Calibri</vt:lpstr>
      <vt:lpstr>Consolas</vt:lpstr>
      <vt:lpstr>Courier New</vt:lpstr>
      <vt:lpstr>Office Theme</vt:lpstr>
      <vt:lpstr>1_Office Theme</vt:lpstr>
      <vt:lpstr>Office Theme</vt:lpstr>
      <vt:lpstr>Office Theme</vt:lpstr>
      <vt:lpstr>OMOP Common Data Model and Standardized Vocabularies</vt:lpstr>
      <vt:lpstr>After the Tutorials, you will know…</vt:lpstr>
      <vt:lpstr>Agenda</vt:lpstr>
      <vt:lpstr>Agenda (cont.)</vt:lpstr>
      <vt:lpstr>Instructors</vt:lpstr>
      <vt:lpstr>Ground Rules</vt:lpstr>
      <vt:lpstr>Foundational  What is OMOP/OHDSI? OMOP Common Data Model (CDM) – Why and How</vt:lpstr>
      <vt:lpstr>FDA Regulatory Action over Time</vt:lpstr>
      <vt:lpstr> FDAAA calls for establishing Risk Identification and Analysis System</vt:lpstr>
      <vt:lpstr>OMOP Experiment 1 (2009-2010)</vt:lpstr>
      <vt:lpstr>OMOP Experiment 2 (2011-2012)</vt:lpstr>
      <vt:lpstr>European OMOP Experiment</vt:lpstr>
      <vt:lpstr>Ground Truth for OMOP Experiment</vt:lpstr>
      <vt:lpstr>Results</vt:lpstr>
      <vt:lpstr> Main findings in  OMOP experiment</vt:lpstr>
      <vt:lpstr>Observational Health Data Sciences and Informatics (OHDSI)  Plans and Ambitions</vt:lpstr>
      <vt:lpstr>Fate of OMOP - OHDSI</vt:lpstr>
      <vt:lpstr>OHDSI’s Mission &amp; Vision</vt:lpstr>
      <vt:lpstr>OHDSI: a global community</vt:lpstr>
      <vt:lpstr>Current pace of evidence generation  in healthcare</vt:lpstr>
      <vt:lpstr>Current  Approach: “One Study – One Script“</vt:lpstr>
      <vt:lpstr>Solution: Data Standardization Enables Systematic Research</vt:lpstr>
      <vt:lpstr>Analytics can be remote</vt:lpstr>
      <vt:lpstr>Analytics can be behind firewall</vt:lpstr>
      <vt:lpstr>Network Studies Networks of networks</vt:lpstr>
      <vt:lpstr>Virtual Machine</vt:lpstr>
      <vt:lpstr>OHDSI in a Box</vt:lpstr>
      <vt:lpstr>How to Sign into the  Remote Desktop</vt:lpstr>
      <vt:lpstr>How to Sign into the  Remote Desktop</vt:lpstr>
      <vt:lpstr>How to Sign into the  Remote Desktop</vt:lpstr>
      <vt:lpstr>How to Sign into the  Remote Desktop</vt:lpstr>
      <vt:lpstr>OHDSI in a Box</vt:lpstr>
      <vt:lpstr>CDM Database: Open Query Tool</vt:lpstr>
      <vt:lpstr>CDM Database: Connect to DB</vt:lpstr>
      <vt:lpstr>CDM Database: Open Query Window</vt:lpstr>
      <vt:lpstr>OHDSI in a Box</vt:lpstr>
      <vt:lpstr>Vocabulary  Basic Relationship, Ancestors, &amp; Descendants How does it work for Drugs SQL Examples</vt:lpstr>
      <vt:lpstr>OMOP Common Vocabulary Model</vt:lpstr>
      <vt:lpstr>CDM Version 6 Key Domains</vt:lpstr>
      <vt:lpstr>Structure of OMOP Vocabulary</vt:lpstr>
      <vt:lpstr>Single Concept Reference Table </vt:lpstr>
      <vt:lpstr>Dozens of schemes, formats, rules </vt:lpstr>
      <vt:lpstr>What's in a Concept</vt:lpstr>
      <vt:lpstr>MiniSentinel in use:   Dabigatran and bleeding</vt:lpstr>
      <vt:lpstr>All Content in CDM is Coded as Concepts</vt:lpstr>
      <vt:lpstr>Condition Concepts</vt:lpstr>
      <vt:lpstr>Finding the Right Concept #1</vt:lpstr>
      <vt:lpstr>Concept ID versus Concept Code</vt:lpstr>
      <vt:lpstr>Finding the Right Concept #2</vt:lpstr>
      <vt:lpstr>Finding the Right Concept #3</vt:lpstr>
      <vt:lpstr>Why are we mapping?</vt:lpstr>
      <vt:lpstr>How many different ways do you express one meaning?</vt:lpstr>
      <vt:lpstr>Mapping = Translating</vt:lpstr>
      <vt:lpstr>Exercise: Find Standard Concept ID  from Source Concept</vt:lpstr>
      <vt:lpstr>Break</vt:lpstr>
      <vt:lpstr>Reason #2: Disease Hierarchy</vt:lpstr>
      <vt:lpstr>Exploring Relationships</vt:lpstr>
      <vt:lpstr>Exploring Relationships</vt:lpstr>
      <vt:lpstr>Ancestry Relationships: Higher-Level Relationships</vt:lpstr>
      <vt:lpstr>Exploring Ancestors of a Concept</vt:lpstr>
      <vt:lpstr>Exploring Descendants of a Concept</vt:lpstr>
      <vt:lpstr>Let Us find Upper Gastrointestinal Bleeding</vt:lpstr>
      <vt:lpstr>Going up the hierarchy:  Finding the right concept</vt:lpstr>
      <vt:lpstr>Going down the hierarchy :  Checking the right content</vt:lpstr>
      <vt:lpstr>Exercise:  Find Standard  Concept ID for Conditions</vt:lpstr>
      <vt:lpstr>Does it Work that Way with Drugs?</vt:lpstr>
      <vt:lpstr>Drug Hierarchy</vt:lpstr>
      <vt:lpstr>Lunch</vt:lpstr>
      <vt:lpstr>Let us find Warfarin</vt:lpstr>
      <vt:lpstr>Let us find Clopidogrel</vt:lpstr>
      <vt:lpstr>Let us find Clopidogrel ingredient</vt:lpstr>
      <vt:lpstr>Check out Ingredients</vt:lpstr>
      <vt:lpstr>Find members of Drug Classes</vt:lpstr>
      <vt:lpstr>Exercise:  Find Standard Concept ID</vt:lpstr>
      <vt:lpstr>Exercise:  Find Standard Concept ID</vt:lpstr>
      <vt:lpstr>Common Data Model  In depth  discussion of model &amp; era discussion</vt:lpstr>
      <vt:lpstr>CDM Version 6 Key Domains</vt:lpstr>
      <vt:lpstr>OMOP CDM Principles</vt:lpstr>
      <vt:lpstr>OMOP CDM Standard Domain Features</vt:lpstr>
      <vt:lpstr>A Patient’s Story:  Lauren</vt:lpstr>
      <vt:lpstr>What data do we have?</vt:lpstr>
      <vt:lpstr>What data do we have?</vt:lpstr>
      <vt:lpstr>Examples of how  Researchers get Lauren’s data?</vt:lpstr>
      <vt:lpstr>Examples of how  Researchers get Lauren’s data?</vt:lpstr>
      <vt:lpstr>Examples of how  Researchers get Lauren’s data?</vt:lpstr>
      <vt:lpstr>PERSON</vt:lpstr>
      <vt:lpstr>What data do we have?</vt:lpstr>
      <vt:lpstr>PERSON</vt:lpstr>
      <vt:lpstr>OBSERVATION_PERIOD</vt:lpstr>
      <vt:lpstr>What data do we have?</vt:lpstr>
      <vt:lpstr>OBSERVATION_PERIOD</vt:lpstr>
      <vt:lpstr>VISIT_OCCURRENCE</vt:lpstr>
      <vt:lpstr>What data do we have?</vt:lpstr>
      <vt:lpstr>VISIT_OCCURRENCE</vt:lpstr>
      <vt:lpstr>CONDITION_OCCURRENCE</vt:lpstr>
      <vt:lpstr>What data do we have?</vt:lpstr>
      <vt:lpstr>CONDITION_OCCURRENCE</vt:lpstr>
      <vt:lpstr>DRUG_EXPOSURE</vt:lpstr>
      <vt:lpstr>What data do we have?</vt:lpstr>
      <vt:lpstr>DRUG_EXPOSURE</vt:lpstr>
      <vt:lpstr>PROCEDURE_OCCURRENCE</vt:lpstr>
      <vt:lpstr>What data do we have?</vt:lpstr>
      <vt:lpstr>PROCEDURE_OCCURRENCE</vt:lpstr>
      <vt:lpstr>MEASUREMENT</vt:lpstr>
      <vt:lpstr>What data do we have?</vt:lpstr>
      <vt:lpstr>MEASUREMENT</vt:lpstr>
      <vt:lpstr>OBSERVATION</vt:lpstr>
      <vt:lpstr>What data do we have?</vt:lpstr>
      <vt:lpstr>OBSERVATION</vt:lpstr>
      <vt:lpstr>CDM Version 6 Key Domains</vt:lpstr>
      <vt:lpstr>DRUG_ERA</vt:lpstr>
      <vt:lpstr>DRUG_ERA</vt:lpstr>
      <vt:lpstr>Illustrating inferences needed within longitudinal pharmacy claims data for one patient </vt:lpstr>
      <vt:lpstr>CDM Tables Not  Covered in Detail</vt:lpstr>
      <vt:lpstr>Standards</vt:lpstr>
      <vt:lpstr>CDM Version Control</vt:lpstr>
      <vt:lpstr>Break</vt:lpstr>
      <vt:lpstr>CDM Examples  Leveraging OHDSI Tools (GitHub /Forums/  Working Group) Exercises</vt:lpstr>
      <vt:lpstr>ETL: Real world scenario</vt:lpstr>
      <vt:lpstr>What does it mean to ETL to OMOP CDM? Standardize structure and content</vt:lpstr>
      <vt:lpstr>OMOP CDM = Standardized structure: same tables, same fields, same datatypes, same conventions across disparate sources</vt:lpstr>
      <vt:lpstr>OMOP CDM = Standardized content: common vocabularies across disparate sources</vt:lpstr>
      <vt:lpstr>Data Used for Demonstration </vt:lpstr>
      <vt:lpstr>Data Used for Demonstration</vt:lpstr>
      <vt:lpstr>SynPUF High Level Diagram</vt:lpstr>
      <vt:lpstr>Mapping SynPUF to CDM</vt:lpstr>
      <vt:lpstr>OHDSI in a Box</vt:lpstr>
      <vt:lpstr>CDM Database: Open Query Tool</vt:lpstr>
      <vt:lpstr>CDM Database: Connect to DB</vt:lpstr>
      <vt:lpstr>CDM Database: Open Query Window</vt:lpstr>
      <vt:lpstr>OHDSI in a Box</vt:lpstr>
      <vt:lpstr>Open Up SQL File</vt:lpstr>
      <vt:lpstr>Open Up SQL File</vt:lpstr>
      <vt:lpstr>Open Up SQL File</vt:lpstr>
      <vt:lpstr>Some Example Questions</vt:lpstr>
      <vt:lpstr>Warfarin Exposure</vt:lpstr>
      <vt:lpstr>Where are Drug Exposures in the CDM?</vt:lpstr>
      <vt:lpstr>How do I define Warfarin?</vt:lpstr>
      <vt:lpstr>How do I define Warfarin?</vt:lpstr>
      <vt:lpstr>Finding Warfarin</vt:lpstr>
      <vt:lpstr>Finding Warfarin</vt:lpstr>
      <vt:lpstr>Finding Warfarin</vt:lpstr>
      <vt:lpstr>Some Example Questions</vt:lpstr>
      <vt:lpstr>How do I define new users of a drug?</vt:lpstr>
      <vt:lpstr>How do I define new users of a drug?</vt:lpstr>
      <vt:lpstr>What is Needed in the CDM?</vt:lpstr>
      <vt:lpstr>New Users of Warfarin</vt:lpstr>
      <vt:lpstr>Step 1: Get the codes you need</vt:lpstr>
      <vt:lpstr>Step 2:  Find Drug Exposures</vt:lpstr>
      <vt:lpstr>Step 3:  Find New Users</vt:lpstr>
      <vt:lpstr>New Users of Warfarin</vt:lpstr>
      <vt:lpstr>New Users of Warfarin</vt:lpstr>
      <vt:lpstr>Some Example Questions</vt:lpstr>
      <vt:lpstr>How do I define new users of warfarin who are &gt;=65?</vt:lpstr>
      <vt:lpstr>What is Needed in the CDM?</vt:lpstr>
      <vt:lpstr>Step 1: Start with the previous query</vt:lpstr>
      <vt:lpstr>Step 2: Add the Person Table to calculate age</vt:lpstr>
      <vt:lpstr>New Users of Warfarin  &gt;= 65 years of age</vt:lpstr>
      <vt:lpstr>Some Example Questions</vt:lpstr>
      <vt:lpstr>How do I define new users of Warfarin with prior Atrial Fibrillation?</vt:lpstr>
      <vt:lpstr>What is Needed in the CDM?</vt:lpstr>
      <vt:lpstr>Step 1: Start with the Ex 1 query</vt:lpstr>
      <vt:lpstr>Step 2: Define Atrial Fibrillation</vt:lpstr>
      <vt:lpstr>Step 3: Prior Atrial Fibrillation</vt:lpstr>
      <vt:lpstr>How do I define new users of Warfarin with prior Atrial Fibrillation?</vt:lpstr>
      <vt:lpstr>New Users of Warfarin  with prior Atrial Fibrillation</vt:lpstr>
      <vt:lpstr>Try on your own!</vt:lpstr>
      <vt:lpstr>Queries Can Be Automated</vt:lpstr>
      <vt:lpstr>Queries Can Be Automated</vt:lpstr>
      <vt:lpstr>Conclusions</vt:lpstr>
      <vt:lpstr>Conclusion Game</vt:lpstr>
      <vt:lpstr>OMOP Vocabulary</vt:lpstr>
      <vt:lpstr>OMOP CDM</vt:lpstr>
      <vt:lpstr>What Makes OMOP CDM Unique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 Common Data Model (CDM)  &amp; Extract-Transform-Load (ETL) Tutorial</dc:title>
  <dc:creator>Urvi SHAH</dc:creator>
  <cp:lastModifiedBy>Voss, Erica </cp:lastModifiedBy>
  <cp:revision>408</cp:revision>
  <cp:lastPrinted>2016-09-15T20:43:38Z</cp:lastPrinted>
  <dcterms:modified xsi:type="dcterms:W3CDTF">2019-03-20T14:00:40Z</dcterms:modified>
</cp:coreProperties>
</file>